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F4DEA002-2AEC-4EED-8149-E77C152EEA39}">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Lst>
        </p14:section>
        <p14:section name="Untitled Section" id="{A4AEC2C6-D2FC-4EA4-B48A-A51B1A9EDB07}">
          <p14:sldIdLst>
            <p14:sldId id="281"/>
            <p14:sldId id="282"/>
            <p14:sldId id="283"/>
            <p14:sldId id="284"/>
            <p14:sldId id="286"/>
            <p14:sldId id="28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1BE483-F2F1-44CD-B3C0-F9CFB91FBDDC}" type="datetimeFigureOut">
              <a:rPr lang="en-US" smtClean="0"/>
              <a:pPr/>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D3609-BEA0-4F41-89F7-7CA40C08BAE8}" type="slidenum">
              <a:rPr lang="en-US" smtClean="0"/>
              <a:pPr/>
              <a:t>‹#›</a:t>
            </a:fld>
            <a:endParaRPr lang="en-US"/>
          </a:p>
        </p:txBody>
      </p:sp>
    </p:spTree>
    <p:extLst>
      <p:ext uri="{BB962C8B-B14F-4D97-AF65-F5344CB8AC3E}">
        <p14:creationId xmlns:p14="http://schemas.microsoft.com/office/powerpoint/2010/main" xmlns="" val="3917729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1BE483-F2F1-44CD-B3C0-F9CFB91FBDDC}" type="datetimeFigureOut">
              <a:rPr lang="en-US" smtClean="0"/>
              <a:pPr/>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D3609-BEA0-4F41-89F7-7CA40C08BAE8}" type="slidenum">
              <a:rPr lang="en-US" smtClean="0"/>
              <a:pPr/>
              <a:t>‹#›</a:t>
            </a:fld>
            <a:endParaRPr lang="en-US"/>
          </a:p>
        </p:txBody>
      </p:sp>
    </p:spTree>
    <p:extLst>
      <p:ext uri="{BB962C8B-B14F-4D97-AF65-F5344CB8AC3E}">
        <p14:creationId xmlns:p14="http://schemas.microsoft.com/office/powerpoint/2010/main" xmlns="" val="1349468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1BE483-F2F1-44CD-B3C0-F9CFB91FBDDC}" type="datetimeFigureOut">
              <a:rPr lang="en-US" smtClean="0"/>
              <a:pPr/>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D3609-BEA0-4F41-89F7-7CA40C08BAE8}" type="slidenum">
              <a:rPr lang="en-US" smtClean="0"/>
              <a:pPr/>
              <a:t>‹#›</a:t>
            </a:fld>
            <a:endParaRPr lang="en-US"/>
          </a:p>
        </p:txBody>
      </p:sp>
    </p:spTree>
    <p:extLst>
      <p:ext uri="{BB962C8B-B14F-4D97-AF65-F5344CB8AC3E}">
        <p14:creationId xmlns:p14="http://schemas.microsoft.com/office/powerpoint/2010/main" xmlns="" val="203550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1BE483-F2F1-44CD-B3C0-F9CFB91FBDDC}" type="datetimeFigureOut">
              <a:rPr lang="en-US" smtClean="0"/>
              <a:pPr/>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D3609-BEA0-4F41-89F7-7CA40C08BAE8}" type="slidenum">
              <a:rPr lang="en-US" smtClean="0"/>
              <a:pPr/>
              <a:t>‹#›</a:t>
            </a:fld>
            <a:endParaRPr lang="en-US"/>
          </a:p>
        </p:txBody>
      </p:sp>
    </p:spTree>
    <p:extLst>
      <p:ext uri="{BB962C8B-B14F-4D97-AF65-F5344CB8AC3E}">
        <p14:creationId xmlns:p14="http://schemas.microsoft.com/office/powerpoint/2010/main" xmlns="" val="3367125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1BE483-F2F1-44CD-B3C0-F9CFB91FBDDC}" type="datetimeFigureOut">
              <a:rPr lang="en-US" smtClean="0"/>
              <a:pPr/>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D3609-BEA0-4F41-89F7-7CA40C08BAE8}" type="slidenum">
              <a:rPr lang="en-US" smtClean="0"/>
              <a:pPr/>
              <a:t>‹#›</a:t>
            </a:fld>
            <a:endParaRPr lang="en-US"/>
          </a:p>
        </p:txBody>
      </p:sp>
    </p:spTree>
    <p:extLst>
      <p:ext uri="{BB962C8B-B14F-4D97-AF65-F5344CB8AC3E}">
        <p14:creationId xmlns:p14="http://schemas.microsoft.com/office/powerpoint/2010/main" xmlns="" val="3008221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1BE483-F2F1-44CD-B3C0-F9CFB91FBDDC}" type="datetimeFigureOut">
              <a:rPr lang="en-US" smtClean="0"/>
              <a:pPr/>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AD3609-BEA0-4F41-89F7-7CA40C08BAE8}" type="slidenum">
              <a:rPr lang="en-US" smtClean="0"/>
              <a:pPr/>
              <a:t>‹#›</a:t>
            </a:fld>
            <a:endParaRPr lang="en-US"/>
          </a:p>
        </p:txBody>
      </p:sp>
    </p:spTree>
    <p:extLst>
      <p:ext uri="{BB962C8B-B14F-4D97-AF65-F5344CB8AC3E}">
        <p14:creationId xmlns:p14="http://schemas.microsoft.com/office/powerpoint/2010/main" xmlns="" val="262726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1BE483-F2F1-44CD-B3C0-F9CFB91FBDDC}" type="datetimeFigureOut">
              <a:rPr lang="en-US" smtClean="0"/>
              <a:pPr/>
              <a:t>7/16/2013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AD3609-BEA0-4F41-89F7-7CA40C08BAE8}" type="slidenum">
              <a:rPr lang="en-US" smtClean="0"/>
              <a:pPr/>
              <a:t>‹#›</a:t>
            </a:fld>
            <a:endParaRPr lang="en-US"/>
          </a:p>
        </p:txBody>
      </p:sp>
    </p:spTree>
    <p:extLst>
      <p:ext uri="{BB962C8B-B14F-4D97-AF65-F5344CB8AC3E}">
        <p14:creationId xmlns:p14="http://schemas.microsoft.com/office/powerpoint/2010/main" xmlns="" val="1049429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1BE483-F2F1-44CD-B3C0-F9CFB91FBDDC}" type="datetimeFigureOut">
              <a:rPr lang="en-US" smtClean="0"/>
              <a:pPr/>
              <a:t>7/16/2013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AD3609-BEA0-4F41-89F7-7CA40C08BAE8}" type="slidenum">
              <a:rPr lang="en-US" smtClean="0"/>
              <a:pPr/>
              <a:t>‹#›</a:t>
            </a:fld>
            <a:endParaRPr lang="en-US"/>
          </a:p>
        </p:txBody>
      </p:sp>
    </p:spTree>
    <p:extLst>
      <p:ext uri="{BB962C8B-B14F-4D97-AF65-F5344CB8AC3E}">
        <p14:creationId xmlns:p14="http://schemas.microsoft.com/office/powerpoint/2010/main" xmlns="" val="2398475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BE483-F2F1-44CD-B3C0-F9CFB91FBDDC}" type="datetimeFigureOut">
              <a:rPr lang="en-US" smtClean="0"/>
              <a:pPr/>
              <a:t>7/16/2013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AD3609-BEA0-4F41-89F7-7CA40C08BAE8}" type="slidenum">
              <a:rPr lang="en-US" smtClean="0"/>
              <a:pPr/>
              <a:t>‹#›</a:t>
            </a:fld>
            <a:endParaRPr lang="en-US"/>
          </a:p>
        </p:txBody>
      </p:sp>
    </p:spTree>
    <p:extLst>
      <p:ext uri="{BB962C8B-B14F-4D97-AF65-F5344CB8AC3E}">
        <p14:creationId xmlns:p14="http://schemas.microsoft.com/office/powerpoint/2010/main" xmlns="" val="323741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1BE483-F2F1-44CD-B3C0-F9CFB91FBDDC}" type="datetimeFigureOut">
              <a:rPr lang="en-US" smtClean="0"/>
              <a:pPr/>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AD3609-BEA0-4F41-89F7-7CA40C08BAE8}" type="slidenum">
              <a:rPr lang="en-US" smtClean="0"/>
              <a:pPr/>
              <a:t>‹#›</a:t>
            </a:fld>
            <a:endParaRPr lang="en-US"/>
          </a:p>
        </p:txBody>
      </p:sp>
    </p:spTree>
    <p:extLst>
      <p:ext uri="{BB962C8B-B14F-4D97-AF65-F5344CB8AC3E}">
        <p14:creationId xmlns:p14="http://schemas.microsoft.com/office/powerpoint/2010/main" xmlns="" val="667544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1BE483-F2F1-44CD-B3C0-F9CFB91FBDDC}" type="datetimeFigureOut">
              <a:rPr lang="en-US" smtClean="0"/>
              <a:pPr/>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AD3609-BEA0-4F41-89F7-7CA40C08BAE8}" type="slidenum">
              <a:rPr lang="en-US" smtClean="0"/>
              <a:pPr/>
              <a:t>‹#›</a:t>
            </a:fld>
            <a:endParaRPr lang="en-US"/>
          </a:p>
        </p:txBody>
      </p:sp>
    </p:spTree>
    <p:extLst>
      <p:ext uri="{BB962C8B-B14F-4D97-AF65-F5344CB8AC3E}">
        <p14:creationId xmlns:p14="http://schemas.microsoft.com/office/powerpoint/2010/main" xmlns="" val="145025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1BE483-F2F1-44CD-B3C0-F9CFB91FBDDC}" type="datetimeFigureOut">
              <a:rPr lang="en-US" smtClean="0"/>
              <a:pPr/>
              <a:t>7/16/2013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AD3609-BEA0-4F41-89F7-7CA40C08BAE8}" type="slidenum">
              <a:rPr lang="en-US" smtClean="0"/>
              <a:pPr/>
              <a:t>‹#›</a:t>
            </a:fld>
            <a:endParaRPr lang="en-US"/>
          </a:p>
        </p:txBody>
      </p:sp>
    </p:spTree>
    <p:extLst>
      <p:ext uri="{BB962C8B-B14F-4D97-AF65-F5344CB8AC3E}">
        <p14:creationId xmlns:p14="http://schemas.microsoft.com/office/powerpoint/2010/main" xmlns="" val="3686888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oleObject" Target="../embeddings/oleObject3.bin"/><Relationship Id="rId7"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 Id="rId9" Type="http://schemas.openxmlformats.org/officeDocument/2006/relationships/image" Target="../media/image1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Intermediate Algebra</a:t>
            </a:r>
            <a:endParaRPr lang="en-US" dirty="0"/>
          </a:p>
        </p:txBody>
      </p:sp>
      <p:sp>
        <p:nvSpPr>
          <p:cNvPr id="3" name="Subtitle 2"/>
          <p:cNvSpPr>
            <a:spLocks noGrp="1"/>
          </p:cNvSpPr>
          <p:nvPr>
            <p:ph type="subTitle" idx="1"/>
          </p:nvPr>
        </p:nvSpPr>
        <p:spPr/>
        <p:txBody>
          <a:bodyPr/>
          <a:lstStyle/>
          <a:p>
            <a:r>
              <a:rPr lang="en-US" dirty="0" smtClean="0"/>
              <a:t>Clark/</a:t>
            </a:r>
            <a:r>
              <a:rPr lang="en-US" dirty="0" err="1" smtClean="0"/>
              <a:t>Anfinson</a:t>
            </a:r>
            <a:endParaRPr lang="en-US" dirty="0"/>
          </a:p>
        </p:txBody>
      </p:sp>
    </p:spTree>
    <p:extLst>
      <p:ext uri="{BB962C8B-B14F-4D97-AF65-F5344CB8AC3E}">
        <p14:creationId xmlns:p14="http://schemas.microsoft.com/office/powerpoint/2010/main" xmlns="" val="2309818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xmlns="" val="514866061"/>
              </p:ext>
            </p:extLst>
          </p:nvPr>
        </p:nvGraphicFramePr>
        <p:xfrm>
          <a:off x="1174750" y="1600200"/>
          <a:ext cx="6794500" cy="4525963"/>
        </p:xfrm>
        <a:graphic>
          <a:graphicData uri="http://schemas.openxmlformats.org/presentationml/2006/ole">
            <p:oleObj spid="_x0000_s2059" name="Graph System" r:id="rId3" imgW="10152000" imgH="6779880" progId="">
              <p:embed/>
            </p:oleObj>
          </a:graphicData>
        </a:graphic>
      </p:graphicFrame>
    </p:spTree>
    <p:extLst>
      <p:ext uri="{BB962C8B-B14F-4D97-AF65-F5344CB8AC3E}">
        <p14:creationId xmlns:p14="http://schemas.microsoft.com/office/powerpoint/2010/main" xmlns="" val="4118705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Chapter 7 – Section 2</a:t>
            </a:r>
            <a:endParaRPr lang="en-US" dirty="0"/>
          </a:p>
        </p:txBody>
      </p:sp>
      <p:sp>
        <p:nvSpPr>
          <p:cNvPr id="5" name="Text Placeholder 4"/>
          <p:cNvSpPr>
            <a:spLocks noGrp="1"/>
          </p:cNvSpPr>
          <p:nvPr>
            <p:ph type="body" idx="1"/>
          </p:nvPr>
        </p:nvSpPr>
        <p:spPr/>
        <p:txBody>
          <a:bodyPr/>
          <a:lstStyle/>
          <a:p>
            <a:r>
              <a:rPr lang="en-US" dirty="0" smtClean="0"/>
              <a:t>Division and simplifying rational expressions</a:t>
            </a:r>
            <a:endParaRPr lang="en-US" dirty="0"/>
          </a:p>
        </p:txBody>
      </p:sp>
    </p:spTree>
    <p:extLst>
      <p:ext uri="{BB962C8B-B14F-4D97-AF65-F5344CB8AC3E}">
        <p14:creationId xmlns:p14="http://schemas.microsoft.com/office/powerpoint/2010/main" xmlns="" val="2480887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Rational – can divide </a:t>
            </a:r>
            <a:endParaRPr lang="en-US" dirty="0"/>
          </a:p>
        </p:txBody>
      </p:sp>
      <p:sp>
        <p:nvSpPr>
          <p:cNvPr id="5" name="Content Placeholder 4"/>
          <p:cNvSpPr>
            <a:spLocks noGrp="1"/>
          </p:cNvSpPr>
          <p:nvPr>
            <p:ph idx="1"/>
          </p:nvPr>
        </p:nvSpPr>
        <p:spPr/>
        <p:txBody>
          <a:bodyPr/>
          <a:lstStyle/>
          <a:p>
            <a:r>
              <a:rPr lang="en-US" dirty="0" smtClean="0"/>
              <a:t>Rational expressions imply division</a:t>
            </a:r>
          </a:p>
          <a:p>
            <a:r>
              <a:rPr lang="en-US" dirty="0" smtClean="0"/>
              <a:t>When the division occurs “exactly” the numbers involved are called factors</a:t>
            </a:r>
          </a:p>
          <a:p>
            <a:r>
              <a:rPr lang="en-US" dirty="0" smtClean="0"/>
              <a:t>When the division does not occur “exactly” the result is  a mixture of “whole” and “fractional” pieces -   a Mixed number</a:t>
            </a:r>
            <a:endParaRPr lang="en-US" dirty="0"/>
          </a:p>
        </p:txBody>
      </p:sp>
    </p:spTree>
    <p:extLst>
      <p:ext uri="{BB962C8B-B14F-4D97-AF65-F5344CB8AC3E}">
        <p14:creationId xmlns:p14="http://schemas.microsoft.com/office/powerpoint/2010/main" xmlns="" val="2383764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Dividing by a monomial</a:t>
            </a:r>
            <a:endParaRPr lang="en-US" dirty="0"/>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p:txBody>
              <a:bodyPr/>
              <a:lstStyle/>
              <a:p>
                <a:r>
                  <a:rPr lang="en-US" dirty="0" smtClean="0"/>
                  <a:t>This is done by distribution</a:t>
                </a:r>
              </a:p>
              <a:p>
                <a:endParaRPr lang="en-US" dirty="0"/>
              </a:p>
              <a:p>
                <a:r>
                  <a:rPr lang="en-US" dirty="0" smtClean="0"/>
                  <a:t>Ex:    </a:t>
                </a:r>
                <a14:m>
                  <m:oMath xmlns:m="http://schemas.openxmlformats.org/officeDocument/2006/math">
                    <m:f>
                      <m:fPr>
                        <m:ctrlPr>
                          <a:rPr lang="en-US" i="1" smtClean="0">
                            <a:latin typeface="Cambria Math"/>
                          </a:rPr>
                        </m:ctrlPr>
                      </m:fPr>
                      <m:num>
                        <m:r>
                          <a:rPr lang="en-US" b="0" i="1" smtClean="0">
                            <a:latin typeface="Cambria Math"/>
                          </a:rPr>
                          <m:t>15</m:t>
                        </m:r>
                        <m:sSup>
                          <m:sSupPr>
                            <m:ctrlPr>
                              <a:rPr lang="en-US" b="0" i="1" smtClean="0">
                                <a:latin typeface="Cambria Math"/>
                              </a:rPr>
                            </m:ctrlPr>
                          </m:sSupPr>
                          <m:e>
                            <m:r>
                              <a:rPr lang="en-US" b="0" i="1" smtClean="0">
                                <a:latin typeface="Cambria Math"/>
                              </a:rPr>
                              <m:t>𝑥</m:t>
                            </m:r>
                          </m:e>
                          <m:sup>
                            <m:r>
                              <a:rPr lang="en-US" b="0" i="1" smtClean="0">
                                <a:latin typeface="Cambria Math"/>
                              </a:rPr>
                              <m:t>2</m:t>
                            </m:r>
                          </m:sup>
                        </m:sSup>
                        <m:r>
                          <a:rPr lang="en-US" b="0" i="1" smtClean="0">
                            <a:latin typeface="Cambria Math"/>
                          </a:rPr>
                          <m:t>−5</m:t>
                        </m:r>
                        <m:r>
                          <a:rPr lang="en-US" b="0" i="1" smtClean="0">
                            <a:latin typeface="Cambria Math"/>
                          </a:rPr>
                          <m:t>𝑥</m:t>
                        </m:r>
                        <m:r>
                          <a:rPr lang="en-US" b="0" i="1" smtClean="0">
                            <a:latin typeface="Cambria Math"/>
                          </a:rPr>
                          <m:t>+6</m:t>
                        </m:r>
                      </m:num>
                      <m:den>
                        <m:r>
                          <a:rPr lang="en-US" b="0" i="1" smtClean="0">
                            <a:latin typeface="Cambria Math"/>
                          </a:rPr>
                          <m:t>3</m:t>
                        </m:r>
                        <m:r>
                          <a:rPr lang="en-US" b="0" i="1" smtClean="0">
                            <a:latin typeface="Cambria Math"/>
                          </a:rPr>
                          <m:t>𝑥</m:t>
                        </m:r>
                      </m:den>
                    </m:f>
                  </m:oMath>
                </a14:m>
                <a:endParaRPr lang="en-US" dirty="0" smtClean="0"/>
              </a:p>
              <a:p>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1630" t="-1752"/>
                </a:stretch>
              </a:blipFill>
            </p:spPr>
            <p:txBody>
              <a:bodyPr/>
              <a:lstStyle/>
              <a:p>
                <a:r>
                  <a:rPr lang="en-US">
                    <a:noFill/>
                  </a:rPr>
                  <a:t> </a:t>
                </a:r>
              </a:p>
            </p:txBody>
          </p:sp>
        </mc:Fallback>
      </mc:AlternateContent>
    </p:spTree>
    <p:extLst>
      <p:ext uri="{BB962C8B-B14F-4D97-AF65-F5344CB8AC3E}">
        <p14:creationId xmlns:p14="http://schemas.microsoft.com/office/powerpoint/2010/main" xmlns="" val="344091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Dividing by a binomial</a:t>
            </a:r>
            <a:endParaRPr lang="en-US" dirty="0"/>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p:txBody>
              <a:bodyPr>
                <a:normAutofit fontScale="92500" lnSpcReduction="10000"/>
              </a:bodyPr>
              <a:lstStyle/>
              <a:p>
                <a:r>
                  <a:rPr lang="en-US" dirty="0" smtClean="0"/>
                  <a:t> This is like long division on numbers done by hand .   It is also like “</a:t>
                </a:r>
                <a:r>
                  <a:rPr lang="en-US" dirty="0" err="1" smtClean="0"/>
                  <a:t>unfoiling</a:t>
                </a:r>
                <a:r>
                  <a:rPr lang="en-US" dirty="0" smtClean="0"/>
                  <a:t>”.</a:t>
                </a:r>
              </a:p>
              <a:p>
                <a:r>
                  <a:rPr lang="en-US" dirty="0" smtClean="0"/>
                  <a:t>The shorthand version is called synthetic division</a:t>
                </a:r>
              </a:p>
              <a:p>
                <a:r>
                  <a:rPr lang="en-US" dirty="0" smtClean="0"/>
                  <a:t>ONE purpose of division is to factor higher order polynomials</a:t>
                </a:r>
              </a:p>
              <a:p>
                <a:r>
                  <a:rPr lang="en-US" dirty="0" smtClean="0"/>
                  <a:t>Example: divide – complete the factorization</a:t>
                </a:r>
              </a:p>
              <a:p>
                <a:pPr marL="0" indent="0">
                  <a:buNone/>
                </a:pPr>
                <a:r>
                  <a:rPr lang="en-US" dirty="0"/>
                  <a:t> </a:t>
                </a:r>
                <a:r>
                  <a:rPr lang="en-US" dirty="0" smtClean="0"/>
                  <a:t>          a.    </a:t>
                </a:r>
                <a14:m>
                  <m:oMath xmlns:m="http://schemas.openxmlformats.org/officeDocument/2006/math">
                    <m:f>
                      <m:fPr>
                        <m:ctrlPr>
                          <a:rPr lang="en-US" i="1" smtClean="0">
                            <a:latin typeface="Cambria Math"/>
                          </a:rPr>
                        </m:ctrlPr>
                      </m:fPr>
                      <m:num>
                        <m:sSup>
                          <m:sSupPr>
                            <m:ctrlPr>
                              <a:rPr lang="en-US" i="1" smtClean="0">
                                <a:latin typeface="Cambria Math"/>
                              </a:rPr>
                            </m:ctrlPr>
                          </m:sSupPr>
                          <m:e>
                            <m:r>
                              <a:rPr lang="en-US" b="0" i="1" smtClean="0">
                                <a:latin typeface="Cambria Math"/>
                              </a:rPr>
                              <m:t>𝑥</m:t>
                            </m:r>
                          </m:e>
                          <m:sup>
                            <m:r>
                              <a:rPr lang="en-US" b="0" i="1" smtClean="0">
                                <a:latin typeface="Cambria Math"/>
                              </a:rPr>
                              <m:t>3</m:t>
                            </m:r>
                          </m:sup>
                        </m:sSup>
                        <m:r>
                          <a:rPr lang="en-US" b="0" i="1" smtClean="0">
                            <a:latin typeface="Cambria Math"/>
                          </a:rPr>
                          <m:t>−2</m:t>
                        </m:r>
                        <m:sSup>
                          <m:sSupPr>
                            <m:ctrlPr>
                              <a:rPr lang="en-US" b="0" i="1" smtClean="0">
                                <a:latin typeface="Cambria Math"/>
                              </a:rPr>
                            </m:ctrlPr>
                          </m:sSupPr>
                          <m:e>
                            <m:r>
                              <a:rPr lang="en-US" b="0" i="1" smtClean="0">
                                <a:latin typeface="Cambria Math"/>
                              </a:rPr>
                              <m:t>𝑥</m:t>
                            </m:r>
                          </m:e>
                          <m:sup>
                            <m:r>
                              <a:rPr lang="en-US" b="0" i="1" smtClean="0">
                                <a:latin typeface="Cambria Math"/>
                              </a:rPr>
                              <m:t>2</m:t>
                            </m:r>
                          </m:sup>
                        </m:sSup>
                        <m:r>
                          <a:rPr lang="en-US" b="0" i="1" smtClean="0">
                            <a:latin typeface="Cambria Math"/>
                          </a:rPr>
                          <m:t>−19</m:t>
                        </m:r>
                        <m:sSup>
                          <m:sSupPr>
                            <m:ctrlPr>
                              <a:rPr lang="en-US" b="0" i="1" smtClean="0">
                                <a:latin typeface="Cambria Math"/>
                              </a:rPr>
                            </m:ctrlPr>
                          </m:sSupPr>
                          <m:e>
                            <m:r>
                              <a:rPr lang="en-US" b="0" i="1" smtClean="0">
                                <a:latin typeface="Cambria Math"/>
                              </a:rPr>
                              <m:t>𝑥</m:t>
                            </m:r>
                          </m:e>
                          <m:sup>
                            <m:r>
                              <a:rPr lang="en-US" b="0" i="1" smtClean="0">
                                <a:latin typeface="Cambria Math"/>
                              </a:rPr>
                              <m:t>2</m:t>
                            </m:r>
                          </m:sup>
                        </m:sSup>
                        <m:r>
                          <a:rPr lang="en-US" b="0" i="1" smtClean="0">
                            <a:latin typeface="Cambria Math"/>
                          </a:rPr>
                          <m:t>+20</m:t>
                        </m:r>
                      </m:num>
                      <m:den>
                        <m:r>
                          <a:rPr lang="en-US" b="0" i="1" smtClean="0">
                            <a:latin typeface="Cambria Math"/>
                          </a:rPr>
                          <m:t>𝑥</m:t>
                        </m:r>
                        <m:r>
                          <a:rPr lang="en-US" b="0" i="1" smtClean="0">
                            <a:latin typeface="Cambria Math"/>
                          </a:rPr>
                          <m:t> −5</m:t>
                        </m:r>
                      </m:den>
                    </m:f>
                  </m:oMath>
                </a14:m>
                <a:endParaRPr lang="en-US" dirty="0" smtClean="0"/>
              </a:p>
              <a:p>
                <a:pPr marL="0" indent="0">
                  <a:buNone/>
                </a:pPr>
                <a:r>
                  <a:rPr lang="en-US" dirty="0" smtClean="0"/>
                  <a:t>            b.  </a:t>
                </a:r>
                <a14:m>
                  <m:oMath xmlns:m="http://schemas.openxmlformats.org/officeDocument/2006/math">
                    <m:f>
                      <m:fPr>
                        <m:ctrlPr>
                          <a:rPr lang="en-US" i="1" smtClean="0">
                            <a:latin typeface="Cambria Math"/>
                          </a:rPr>
                        </m:ctrlPr>
                      </m:fPr>
                      <m:num>
                        <m:r>
                          <a:rPr lang="en-US" b="0" i="1" smtClean="0">
                            <a:latin typeface="Cambria Math"/>
                          </a:rPr>
                          <m:t>2</m:t>
                        </m:r>
                        <m:sSup>
                          <m:sSupPr>
                            <m:ctrlPr>
                              <a:rPr lang="en-US" b="0" i="1" smtClean="0">
                                <a:latin typeface="Cambria Math"/>
                              </a:rPr>
                            </m:ctrlPr>
                          </m:sSupPr>
                          <m:e>
                            <m:r>
                              <a:rPr lang="en-US" b="0" i="1" smtClean="0">
                                <a:latin typeface="Cambria Math"/>
                              </a:rPr>
                              <m:t>𝑥</m:t>
                            </m:r>
                          </m:e>
                          <m:sup>
                            <m:r>
                              <a:rPr lang="en-US" b="0" i="1" smtClean="0">
                                <a:latin typeface="Cambria Math"/>
                              </a:rPr>
                              <m:t>3</m:t>
                            </m:r>
                          </m:sup>
                        </m:sSup>
                        <m:r>
                          <a:rPr lang="en-US" b="0" i="1" smtClean="0">
                            <a:latin typeface="Cambria Math"/>
                          </a:rPr>
                          <m:t>+9</m:t>
                        </m:r>
                        <m:sSup>
                          <m:sSupPr>
                            <m:ctrlPr>
                              <a:rPr lang="en-US" b="0" i="1" smtClean="0">
                                <a:latin typeface="Cambria Math"/>
                              </a:rPr>
                            </m:ctrlPr>
                          </m:sSupPr>
                          <m:e>
                            <m:r>
                              <a:rPr lang="en-US" b="0" i="1" smtClean="0">
                                <a:latin typeface="Cambria Math"/>
                              </a:rPr>
                              <m:t>𝑥</m:t>
                            </m:r>
                          </m:e>
                          <m:sup>
                            <m:r>
                              <a:rPr lang="en-US" b="0" i="1" smtClean="0">
                                <a:latin typeface="Cambria Math"/>
                              </a:rPr>
                              <m:t>2</m:t>
                            </m:r>
                          </m:sup>
                        </m:sSup>
                        <m:r>
                          <a:rPr lang="en-US" b="0" i="1" smtClean="0">
                            <a:latin typeface="Cambria Math"/>
                          </a:rPr>
                          <m:t>+4</m:t>
                        </m:r>
                        <m:r>
                          <a:rPr lang="en-US" b="0" i="1" smtClean="0">
                            <a:latin typeface="Cambria Math"/>
                          </a:rPr>
                          <m:t>𝑥</m:t>
                        </m:r>
                        <m:r>
                          <a:rPr lang="en-US" b="0" i="1" smtClean="0">
                            <a:latin typeface="Cambria Math"/>
                          </a:rPr>
                          <m:t>−15</m:t>
                        </m:r>
                      </m:num>
                      <m:den>
                        <m:r>
                          <a:rPr lang="en-US" b="0" i="1" smtClean="0">
                            <a:latin typeface="Cambria Math"/>
                          </a:rPr>
                          <m:t>2</m:t>
                        </m:r>
                        <m:r>
                          <a:rPr lang="en-US" b="0" i="1" smtClean="0">
                            <a:latin typeface="Cambria Math"/>
                          </a:rPr>
                          <m:t>𝑥</m:t>
                        </m:r>
                        <m:r>
                          <a:rPr lang="en-US" b="0" i="1" smtClean="0">
                            <a:latin typeface="Cambria Math"/>
                          </a:rPr>
                          <m:t>+5</m:t>
                        </m:r>
                      </m:den>
                    </m:f>
                  </m:oMath>
                </a14:m>
                <a:endParaRPr lang="en-US" dirty="0"/>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1481" t="-2695"/>
                </a:stretch>
              </a:blipFill>
            </p:spPr>
            <p:txBody>
              <a:bodyPr/>
              <a:lstStyle/>
              <a:p>
                <a:r>
                  <a:rPr lang="en-US">
                    <a:noFill/>
                  </a:rPr>
                  <a:t> </a:t>
                </a:r>
              </a:p>
            </p:txBody>
          </p:sp>
        </mc:Fallback>
      </mc:AlternateContent>
    </p:spTree>
    <p:extLst>
      <p:ext uri="{BB962C8B-B14F-4D97-AF65-F5344CB8AC3E}">
        <p14:creationId xmlns:p14="http://schemas.microsoft.com/office/powerpoint/2010/main" xmlns="" val="4108575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Fractions</a:t>
            </a:r>
            <a:endParaRPr lang="en-US" dirty="0"/>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p:txBody>
              <a:bodyPr/>
              <a:lstStyle/>
              <a:p>
                <a:r>
                  <a:rPr lang="en-US" dirty="0" smtClean="0"/>
                  <a:t>When the denominator is not a factor of the numerator you have a rational expression: </a:t>
                </a:r>
                <a:r>
                  <a:rPr lang="en-US" dirty="0" err="1" smtClean="0"/>
                  <a:t>ie</a:t>
                </a:r>
                <a:r>
                  <a:rPr lang="en-US" dirty="0" smtClean="0"/>
                  <a:t> a fraction</a:t>
                </a:r>
              </a:p>
              <a:p>
                <a:r>
                  <a:rPr lang="en-US" dirty="0" smtClean="0"/>
                  <a:t>A fraction is considered </a:t>
                </a:r>
                <a:r>
                  <a:rPr lang="en-US" dirty="0" err="1" smtClean="0"/>
                  <a:t>simplfied</a:t>
                </a:r>
                <a:r>
                  <a:rPr lang="en-US" dirty="0" smtClean="0"/>
                  <a:t> when it does not share any factors with the numerator</a:t>
                </a:r>
              </a:p>
              <a:p>
                <a:r>
                  <a:rPr lang="en-US" dirty="0" smtClean="0"/>
                  <a:t>Ex:     </a:t>
                </a:r>
                <a14:m>
                  <m:oMath xmlns:m="http://schemas.openxmlformats.org/officeDocument/2006/math">
                    <m:f>
                      <m:fPr>
                        <m:ctrlPr>
                          <a:rPr lang="en-US" i="1" smtClean="0">
                            <a:latin typeface="Cambria Math"/>
                          </a:rPr>
                        </m:ctrlPr>
                      </m:fPr>
                      <m:num>
                        <m:r>
                          <a:rPr lang="en-US" b="0" i="1" smtClean="0">
                            <a:latin typeface="Cambria Math"/>
                          </a:rPr>
                          <m:t>2</m:t>
                        </m:r>
                      </m:num>
                      <m:den>
                        <m:r>
                          <a:rPr lang="en-US" b="0" i="1" smtClean="0">
                            <a:latin typeface="Cambria Math"/>
                          </a:rPr>
                          <m:t>3</m:t>
                        </m:r>
                      </m:den>
                    </m:f>
                    <m:r>
                      <a:rPr lang="en-US" b="0" i="1" smtClean="0">
                        <a:latin typeface="Cambria Math"/>
                      </a:rPr>
                      <m:t>  </m:t>
                    </m:r>
                  </m:oMath>
                </a14:m>
                <a:r>
                  <a:rPr lang="en-US" dirty="0" smtClean="0"/>
                  <a:t>is simplified     </a:t>
                </a:r>
                <a14:m>
                  <m:oMath xmlns:m="http://schemas.openxmlformats.org/officeDocument/2006/math">
                    <m:f>
                      <m:fPr>
                        <m:ctrlPr>
                          <a:rPr lang="en-US" i="1" smtClean="0">
                            <a:latin typeface="Cambria Math"/>
                          </a:rPr>
                        </m:ctrlPr>
                      </m:fPr>
                      <m:num>
                        <m:r>
                          <a:rPr lang="en-US" b="0" i="1" smtClean="0">
                            <a:latin typeface="Cambria Math"/>
                          </a:rPr>
                          <m:t>4</m:t>
                        </m:r>
                      </m:num>
                      <m:den>
                        <m:r>
                          <a:rPr lang="en-US" b="0" i="1" smtClean="0">
                            <a:latin typeface="Cambria Math"/>
                          </a:rPr>
                          <m:t>6</m:t>
                        </m:r>
                      </m:den>
                    </m:f>
                    <m:r>
                      <a:rPr lang="en-US" b="0" i="1" smtClean="0">
                        <a:latin typeface="Cambria Math"/>
                      </a:rPr>
                      <m:t>  </m:t>
                    </m:r>
                    <m:f>
                      <m:fPr>
                        <m:ctrlPr>
                          <a:rPr lang="en-US" b="0" i="1" smtClean="0">
                            <a:latin typeface="Cambria Math"/>
                          </a:rPr>
                        </m:ctrlPr>
                      </m:fPr>
                      <m:num>
                        <m:r>
                          <a:rPr lang="en-US" b="0" i="1" smtClean="0">
                            <a:latin typeface="Cambria Math"/>
                          </a:rPr>
                          <m:t>20</m:t>
                        </m:r>
                      </m:num>
                      <m:den>
                        <m:r>
                          <a:rPr lang="en-US" b="0" i="1" smtClean="0">
                            <a:latin typeface="Cambria Math"/>
                          </a:rPr>
                          <m:t>30</m:t>
                        </m:r>
                      </m:den>
                    </m:f>
                    <m:r>
                      <a:rPr lang="en-US" b="0" i="1" smtClean="0">
                        <a:latin typeface="Cambria Math"/>
                      </a:rPr>
                      <m:t>   </m:t>
                    </m:r>
                    <m:f>
                      <m:fPr>
                        <m:ctrlPr>
                          <a:rPr lang="en-US" b="0" i="1" smtClean="0">
                            <a:latin typeface="Cambria Math"/>
                          </a:rPr>
                        </m:ctrlPr>
                      </m:fPr>
                      <m:num>
                        <m:r>
                          <a:rPr lang="en-US" b="0" i="1" smtClean="0">
                            <a:latin typeface="Cambria Math"/>
                          </a:rPr>
                          <m:t>−14</m:t>
                        </m:r>
                      </m:num>
                      <m:den>
                        <m:r>
                          <a:rPr lang="en-US" b="0" i="1" smtClean="0">
                            <a:latin typeface="Cambria Math"/>
                          </a:rPr>
                          <m:t>−21</m:t>
                        </m:r>
                      </m:den>
                    </m:f>
                    <m:r>
                      <a:rPr lang="en-US" b="0" i="1" smtClean="0">
                        <a:latin typeface="Cambria Math"/>
                      </a:rPr>
                      <m:t>  </m:t>
                    </m:r>
                  </m:oMath>
                </a14:m>
                <a:r>
                  <a:rPr lang="en-US" dirty="0" smtClean="0"/>
                  <a:t>are the same number but not simplifies</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1630" t="-1752" r="-2815"/>
                </a:stretch>
              </a:blipFill>
            </p:spPr>
            <p:txBody>
              <a:bodyPr/>
              <a:lstStyle/>
              <a:p>
                <a:r>
                  <a:rPr lang="en-US">
                    <a:noFill/>
                  </a:rPr>
                  <a:t> </a:t>
                </a:r>
              </a:p>
            </p:txBody>
          </p:sp>
        </mc:Fallback>
      </mc:AlternateContent>
    </p:spTree>
    <p:extLst>
      <p:ext uri="{BB962C8B-B14F-4D97-AF65-F5344CB8AC3E}">
        <p14:creationId xmlns:p14="http://schemas.microsoft.com/office/powerpoint/2010/main" xmlns="" val="4211601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Simplifying rational expression</a:t>
            </a:r>
            <a:endParaRPr lang="en-US" dirty="0"/>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p:txBody>
              <a:bodyPr>
                <a:normAutofit/>
              </a:bodyPr>
              <a:lstStyle/>
              <a:p>
                <a:r>
                  <a:rPr lang="en-US" dirty="0" smtClean="0"/>
                  <a:t>Determine FACTORS of the numerator and of the denominator and cancel any that match</a:t>
                </a:r>
              </a:p>
              <a:p>
                <a:r>
                  <a:rPr lang="en-US" dirty="0" smtClean="0"/>
                  <a:t>Examples:</a:t>
                </a:r>
              </a:p>
              <a:p>
                <a:pPr marL="0" indent="0">
                  <a:buNone/>
                </a:pPr>
                <a:r>
                  <a:rPr lang="en-US" dirty="0"/>
                  <a:t> </a:t>
                </a:r>
                <a:r>
                  <a:rPr lang="en-US" dirty="0" smtClean="0"/>
                  <a:t>            </a:t>
                </a:r>
                <a14:m>
                  <m:oMath xmlns:m="http://schemas.openxmlformats.org/officeDocument/2006/math">
                    <m:f>
                      <m:fPr>
                        <m:ctrlPr>
                          <a:rPr lang="en-US" i="1" smtClean="0">
                            <a:latin typeface="Cambria Math"/>
                          </a:rPr>
                        </m:ctrlPr>
                      </m:fPr>
                      <m:num>
                        <m:r>
                          <a:rPr lang="en-US" b="0" i="1" smtClean="0">
                            <a:latin typeface="Cambria Math"/>
                          </a:rPr>
                          <m:t>2</m:t>
                        </m:r>
                        <m:sSup>
                          <m:sSupPr>
                            <m:ctrlPr>
                              <a:rPr lang="en-US" b="0" i="1" smtClean="0">
                                <a:latin typeface="Cambria Math"/>
                              </a:rPr>
                            </m:ctrlPr>
                          </m:sSupPr>
                          <m:e>
                            <m:r>
                              <a:rPr lang="en-US" b="0" i="1" smtClean="0">
                                <a:latin typeface="Cambria Math"/>
                              </a:rPr>
                              <m:t>𝑥</m:t>
                            </m:r>
                          </m:e>
                          <m:sup>
                            <m:r>
                              <a:rPr lang="en-US" b="0" i="1" smtClean="0">
                                <a:latin typeface="Cambria Math"/>
                              </a:rPr>
                              <m:t>2</m:t>
                            </m:r>
                          </m:sup>
                        </m:sSup>
                        <m:r>
                          <a:rPr lang="en-US" b="0" i="1" smtClean="0">
                            <a:latin typeface="Cambria Math"/>
                          </a:rPr>
                          <m:t>𝑦</m:t>
                        </m:r>
                      </m:num>
                      <m:den>
                        <m:r>
                          <a:rPr lang="en-US" b="0" i="1" smtClean="0">
                            <a:latin typeface="Cambria Math"/>
                          </a:rPr>
                          <m:t>14</m:t>
                        </m:r>
                        <m:r>
                          <a:rPr lang="en-US" b="0" i="1" smtClean="0">
                            <a:latin typeface="Cambria Math"/>
                          </a:rPr>
                          <m:t>𝑥</m:t>
                        </m:r>
                        <m:sSup>
                          <m:sSupPr>
                            <m:ctrlPr>
                              <a:rPr lang="en-US" b="0" i="1" smtClean="0">
                                <a:latin typeface="Cambria Math"/>
                              </a:rPr>
                            </m:ctrlPr>
                          </m:sSupPr>
                          <m:e>
                            <m:r>
                              <a:rPr lang="en-US" b="0" i="1" smtClean="0">
                                <a:latin typeface="Cambria Math"/>
                              </a:rPr>
                              <m:t>𝑦</m:t>
                            </m:r>
                          </m:e>
                          <m:sup>
                            <m:r>
                              <a:rPr lang="en-US" b="0" i="1" smtClean="0">
                                <a:latin typeface="Cambria Math"/>
                              </a:rPr>
                              <m:t>5</m:t>
                            </m:r>
                          </m:sup>
                        </m:sSup>
                      </m:den>
                    </m:f>
                  </m:oMath>
                </a14:m>
                <a:r>
                  <a:rPr lang="en-US" dirty="0" smtClean="0"/>
                  <a:t>              </a:t>
                </a:r>
                <a14:m>
                  <m:oMath xmlns:m="http://schemas.openxmlformats.org/officeDocument/2006/math">
                    <m:f>
                      <m:fPr>
                        <m:ctrlPr>
                          <a:rPr lang="en-US" i="1" dirty="0" smtClean="0">
                            <a:latin typeface="Cambria Math"/>
                          </a:rPr>
                        </m:ctrlPr>
                      </m:fPr>
                      <m:num>
                        <m:d>
                          <m:dPr>
                            <m:ctrlPr>
                              <a:rPr lang="en-US" b="0" i="1" dirty="0" smtClean="0">
                                <a:latin typeface="Cambria Math"/>
                              </a:rPr>
                            </m:ctrlPr>
                          </m:dPr>
                          <m:e>
                            <m:r>
                              <a:rPr lang="en-US" b="0" i="1" dirty="0" smtClean="0">
                                <a:latin typeface="Cambria Math"/>
                              </a:rPr>
                              <m:t>𝑥</m:t>
                            </m:r>
                            <m:r>
                              <a:rPr lang="en-US" b="0" i="1" dirty="0" smtClean="0">
                                <a:latin typeface="Cambria Math"/>
                              </a:rPr>
                              <m:t>−2</m:t>
                            </m:r>
                          </m:e>
                        </m:d>
                        <m:r>
                          <a:rPr lang="en-US" b="0" i="1" dirty="0" smtClean="0">
                            <a:latin typeface="Cambria Math"/>
                          </a:rPr>
                          <m:t>(</m:t>
                        </m:r>
                        <m:r>
                          <a:rPr lang="en-US" b="0" i="1" dirty="0" smtClean="0">
                            <a:latin typeface="Cambria Math"/>
                          </a:rPr>
                          <m:t>𝑥</m:t>
                        </m:r>
                        <m:r>
                          <a:rPr lang="en-US" b="0" i="1" dirty="0" smtClean="0">
                            <a:latin typeface="Cambria Math"/>
                          </a:rPr>
                          <m:t>+5)(</m:t>
                        </m:r>
                        <m:r>
                          <a:rPr lang="en-US" b="0" i="1" dirty="0" smtClean="0">
                            <a:latin typeface="Cambria Math"/>
                          </a:rPr>
                          <m:t>𝑥</m:t>
                        </m:r>
                        <m:r>
                          <a:rPr lang="en-US" b="0" i="1" dirty="0" smtClean="0">
                            <a:latin typeface="Cambria Math"/>
                          </a:rPr>
                          <m:t>+4)</m:t>
                        </m:r>
                      </m:num>
                      <m:den>
                        <m:r>
                          <a:rPr lang="en-US" b="0" i="1" dirty="0" smtClean="0">
                            <a:latin typeface="Cambria Math"/>
                          </a:rPr>
                          <m:t>(</m:t>
                        </m:r>
                        <m:r>
                          <a:rPr lang="en-US" b="0" i="1" dirty="0" smtClean="0">
                            <a:latin typeface="Cambria Math"/>
                          </a:rPr>
                          <m:t>𝑥</m:t>
                        </m:r>
                        <m:r>
                          <a:rPr lang="en-US" b="0" i="1" dirty="0" smtClean="0">
                            <a:latin typeface="Cambria Math"/>
                          </a:rPr>
                          <m:t>+4)(</m:t>
                        </m:r>
                        <m:r>
                          <a:rPr lang="en-US" b="0" i="1" dirty="0" smtClean="0">
                            <a:latin typeface="Cambria Math"/>
                          </a:rPr>
                          <m:t>𝑥</m:t>
                        </m:r>
                        <m:r>
                          <a:rPr lang="en-US" b="0" i="1" dirty="0" smtClean="0">
                            <a:latin typeface="Cambria Math"/>
                          </a:rPr>
                          <m:t>+10)(</m:t>
                        </m:r>
                        <m:r>
                          <a:rPr lang="en-US" b="0" i="1" dirty="0" smtClean="0">
                            <a:latin typeface="Cambria Math"/>
                          </a:rPr>
                          <m:t>𝑥</m:t>
                        </m:r>
                        <m:r>
                          <a:rPr lang="en-US" b="0" i="1" dirty="0" smtClean="0">
                            <a:latin typeface="Cambria Math"/>
                          </a:rPr>
                          <m:t> −2)</m:t>
                        </m:r>
                      </m:den>
                    </m:f>
                  </m:oMath>
                </a14:m>
                <a:endParaRPr lang="en-US" dirty="0" smtClean="0"/>
              </a:p>
              <a:p>
                <a:pPr marL="0" indent="0">
                  <a:buNone/>
                </a:pPr>
                <a:endParaRPr lang="en-US" dirty="0"/>
              </a:p>
              <a:p>
                <a:pPr marL="0" indent="0">
                  <a:buNone/>
                </a:pPr>
                <a14:m>
                  <m:oMath xmlns:m="http://schemas.openxmlformats.org/officeDocument/2006/math">
                    <m:f>
                      <m:fPr>
                        <m:ctrlPr>
                          <a:rPr lang="en-US" i="1" smtClean="0">
                            <a:latin typeface="Cambria Math"/>
                          </a:rPr>
                        </m:ctrlPr>
                      </m:fPr>
                      <m:num>
                        <m:sSup>
                          <m:sSupPr>
                            <m:ctrlPr>
                              <a:rPr lang="en-US" i="1" smtClean="0">
                                <a:latin typeface="Cambria Math"/>
                              </a:rPr>
                            </m:ctrlPr>
                          </m:sSupPr>
                          <m:e>
                            <m:r>
                              <a:rPr lang="en-US" b="0" i="1" smtClean="0">
                                <a:latin typeface="Cambria Math"/>
                              </a:rPr>
                              <m:t>𝑥</m:t>
                            </m:r>
                          </m:e>
                          <m:sup>
                            <m:r>
                              <a:rPr lang="en-US" b="0" i="1" smtClean="0">
                                <a:latin typeface="Cambria Math"/>
                              </a:rPr>
                              <m:t>2</m:t>
                            </m:r>
                          </m:sup>
                        </m:sSup>
                        <m:r>
                          <a:rPr lang="en-US" b="0" i="1" smtClean="0">
                            <a:latin typeface="Cambria Math"/>
                          </a:rPr>
                          <m:t>−4</m:t>
                        </m:r>
                      </m:num>
                      <m:den>
                        <m:sSup>
                          <m:sSupPr>
                            <m:ctrlPr>
                              <a:rPr lang="en-US" i="1" smtClean="0">
                                <a:latin typeface="Cambria Math"/>
                              </a:rPr>
                            </m:ctrlPr>
                          </m:sSupPr>
                          <m:e>
                            <m:r>
                              <a:rPr lang="en-US" b="0" i="1" smtClean="0">
                                <a:latin typeface="Cambria Math"/>
                              </a:rPr>
                              <m:t>𝑥</m:t>
                            </m:r>
                          </m:e>
                          <m:sup>
                            <m:r>
                              <a:rPr lang="en-US" b="0" i="1" smtClean="0">
                                <a:latin typeface="Cambria Math"/>
                              </a:rPr>
                              <m:t>2</m:t>
                            </m:r>
                          </m:sup>
                        </m:sSup>
                        <m:r>
                          <a:rPr lang="en-US" b="0" i="1" smtClean="0">
                            <a:latin typeface="Cambria Math"/>
                          </a:rPr>
                          <m:t>−5</m:t>
                        </m:r>
                        <m:r>
                          <a:rPr lang="en-US" b="0" i="1" smtClean="0">
                            <a:latin typeface="Cambria Math"/>
                          </a:rPr>
                          <m:t>𝑥</m:t>
                        </m:r>
                        <m:r>
                          <a:rPr lang="en-US" b="0" i="1" smtClean="0">
                            <a:latin typeface="Cambria Math"/>
                          </a:rPr>
                          <m:t>+6</m:t>
                        </m:r>
                      </m:den>
                    </m:f>
                  </m:oMath>
                </a14:m>
                <a:r>
                  <a:rPr lang="en-US" dirty="0" smtClean="0"/>
                  <a:t>              </a:t>
                </a:r>
                <a14:m>
                  <m:oMath xmlns:m="http://schemas.openxmlformats.org/officeDocument/2006/math">
                    <m:f>
                      <m:fPr>
                        <m:ctrlPr>
                          <a:rPr lang="en-US" i="1" dirty="0" smtClean="0">
                            <a:latin typeface="Cambria Math"/>
                          </a:rPr>
                        </m:ctrlPr>
                      </m:fPr>
                      <m:num>
                        <m:r>
                          <a:rPr lang="en-US" b="0" i="1" dirty="0" smtClean="0">
                            <a:latin typeface="Cambria Math"/>
                          </a:rPr>
                          <m:t>10−5</m:t>
                        </m:r>
                        <m:r>
                          <a:rPr lang="en-US" b="0" i="1" dirty="0" smtClean="0">
                            <a:latin typeface="Cambria Math"/>
                          </a:rPr>
                          <m:t>𝑥</m:t>
                        </m:r>
                      </m:num>
                      <m:den>
                        <m:sSup>
                          <m:sSupPr>
                            <m:ctrlPr>
                              <a:rPr lang="en-US" i="1" dirty="0" smtClean="0">
                                <a:latin typeface="Cambria Math"/>
                              </a:rPr>
                            </m:ctrlPr>
                          </m:sSupPr>
                          <m:e>
                            <m:r>
                              <a:rPr lang="en-US" b="0" i="1" dirty="0" smtClean="0">
                                <a:latin typeface="Cambria Math"/>
                              </a:rPr>
                              <m:t>𝑥</m:t>
                            </m:r>
                          </m:e>
                          <m:sup>
                            <m:r>
                              <a:rPr lang="en-US" b="0" i="1" dirty="0" smtClean="0">
                                <a:latin typeface="Cambria Math"/>
                              </a:rPr>
                              <m:t>2</m:t>
                            </m:r>
                          </m:sup>
                        </m:sSup>
                        <m:r>
                          <a:rPr lang="en-US" b="0" i="1" dirty="0" smtClean="0">
                            <a:latin typeface="Cambria Math"/>
                          </a:rPr>
                          <m:t>−7</m:t>
                        </m:r>
                        <m:r>
                          <a:rPr lang="en-US" b="0" i="1" dirty="0" smtClean="0">
                            <a:latin typeface="Cambria Math"/>
                          </a:rPr>
                          <m:t>𝑥</m:t>
                        </m:r>
                        <m:r>
                          <a:rPr lang="en-US" b="0" i="1" dirty="0" smtClean="0">
                            <a:latin typeface="Cambria Math"/>
                          </a:rPr>
                          <m:t> −18</m:t>
                        </m:r>
                      </m:den>
                    </m:f>
                  </m:oMath>
                </a14:m>
                <a:r>
                  <a:rPr lang="en-US" dirty="0" smtClean="0"/>
                  <a:t>            </a:t>
                </a:r>
                <a14:m>
                  <m:oMath xmlns:m="http://schemas.openxmlformats.org/officeDocument/2006/math">
                    <m:f>
                      <m:fPr>
                        <m:ctrlPr>
                          <a:rPr lang="en-US" i="1" dirty="0" smtClean="0">
                            <a:latin typeface="Cambria Math"/>
                          </a:rPr>
                        </m:ctrlPr>
                      </m:fPr>
                      <m:num>
                        <m:sSup>
                          <m:sSupPr>
                            <m:ctrlPr>
                              <a:rPr lang="en-US" i="1" dirty="0" smtClean="0">
                                <a:latin typeface="Cambria Math"/>
                              </a:rPr>
                            </m:ctrlPr>
                          </m:sSupPr>
                          <m:e>
                            <m:r>
                              <a:rPr lang="en-US" b="0" i="1" dirty="0" smtClean="0">
                                <a:latin typeface="Cambria Math"/>
                              </a:rPr>
                              <m:t>𝑥</m:t>
                            </m:r>
                          </m:e>
                          <m:sup>
                            <m:r>
                              <a:rPr lang="en-US" b="0" i="1" dirty="0" smtClean="0">
                                <a:latin typeface="Cambria Math"/>
                              </a:rPr>
                              <m:t>3</m:t>
                            </m:r>
                          </m:sup>
                        </m:sSup>
                        <m:r>
                          <a:rPr lang="en-US" b="0" i="1" dirty="0" smtClean="0">
                            <a:latin typeface="Cambria Math"/>
                          </a:rPr>
                          <m:t>−27</m:t>
                        </m:r>
                      </m:num>
                      <m:den>
                        <m:sSup>
                          <m:sSupPr>
                            <m:ctrlPr>
                              <a:rPr lang="en-US" i="1" dirty="0" smtClean="0">
                                <a:latin typeface="Cambria Math"/>
                              </a:rPr>
                            </m:ctrlPr>
                          </m:sSupPr>
                          <m:e>
                            <m:r>
                              <a:rPr lang="en-US" b="0" i="1" dirty="0" smtClean="0">
                                <a:latin typeface="Cambria Math"/>
                              </a:rPr>
                              <m:t>𝑥</m:t>
                            </m:r>
                          </m:e>
                          <m:sup>
                            <m:r>
                              <a:rPr lang="en-US" b="0" i="1" dirty="0" smtClean="0">
                                <a:latin typeface="Cambria Math"/>
                              </a:rPr>
                              <m:t>2</m:t>
                            </m:r>
                          </m:sup>
                        </m:sSup>
                        <m:r>
                          <a:rPr lang="en-US" b="0" i="1" dirty="0" smtClean="0">
                            <a:latin typeface="Cambria Math"/>
                          </a:rPr>
                          <m:t>+2</m:t>
                        </m:r>
                        <m:r>
                          <a:rPr lang="en-US" b="0" i="1" dirty="0" smtClean="0">
                            <a:latin typeface="Cambria Math"/>
                          </a:rPr>
                          <m:t>𝑥</m:t>
                        </m:r>
                        <m:r>
                          <a:rPr lang="en-US" b="0" i="1" dirty="0" smtClean="0">
                            <a:latin typeface="Cambria Math"/>
                          </a:rPr>
                          <m:t>−15</m:t>
                        </m:r>
                      </m:den>
                    </m:f>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1630" t="-1752"/>
                </a:stretch>
              </a:blipFill>
            </p:spPr>
            <p:txBody>
              <a:bodyPr/>
              <a:lstStyle/>
              <a:p>
                <a:r>
                  <a:rPr lang="en-US">
                    <a:noFill/>
                  </a:rPr>
                  <a:t> </a:t>
                </a:r>
              </a:p>
            </p:txBody>
          </p:sp>
        </mc:Fallback>
      </mc:AlternateContent>
    </p:spTree>
    <p:extLst>
      <p:ext uri="{BB962C8B-B14F-4D97-AF65-F5344CB8AC3E}">
        <p14:creationId xmlns:p14="http://schemas.microsoft.com/office/powerpoint/2010/main" xmlns="" val="22163300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Chapter 7 – section 3</a:t>
            </a:r>
            <a:endParaRPr lang="en-US" dirty="0"/>
          </a:p>
        </p:txBody>
      </p:sp>
      <p:sp>
        <p:nvSpPr>
          <p:cNvPr id="5" name="Text Placeholder 4"/>
          <p:cNvSpPr>
            <a:spLocks noGrp="1"/>
          </p:cNvSpPr>
          <p:nvPr>
            <p:ph type="body" idx="1"/>
          </p:nvPr>
        </p:nvSpPr>
        <p:spPr/>
        <p:txBody>
          <a:bodyPr/>
          <a:lstStyle/>
          <a:p>
            <a:r>
              <a:rPr lang="en-US" dirty="0" smtClean="0"/>
              <a:t>Multiplying and dividing rational expressions</a:t>
            </a:r>
            <a:endParaRPr lang="en-US" dirty="0"/>
          </a:p>
        </p:txBody>
      </p:sp>
    </p:spTree>
    <p:extLst>
      <p:ext uri="{BB962C8B-B14F-4D97-AF65-F5344CB8AC3E}">
        <p14:creationId xmlns:p14="http://schemas.microsoft.com/office/powerpoint/2010/main" xmlns="" val="8958419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Multiplying/dividing </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Since a fraction IS a division problem – multiplying or dividing 2 rational expressions involves regrouping the multiplication and division – i.e.  Group the numerators, group the denominators – simplify the resulting fraction(factor everything)</a:t>
            </a:r>
          </a:p>
          <a:p>
            <a:r>
              <a:rPr lang="en-US" dirty="0"/>
              <a:t> </a:t>
            </a:r>
            <a:r>
              <a:rPr lang="en-US" dirty="0" smtClean="0"/>
              <a:t>CANCEL before you “do” any multiplying</a:t>
            </a:r>
          </a:p>
          <a:p>
            <a:r>
              <a:rPr lang="en-US" dirty="0"/>
              <a:t> </a:t>
            </a:r>
            <a:r>
              <a:rPr lang="en-US" dirty="0" smtClean="0"/>
              <a:t>factored form of the polynomial is acceptable in the answer</a:t>
            </a:r>
          </a:p>
          <a:p>
            <a:r>
              <a:rPr lang="en-US" dirty="0" smtClean="0"/>
              <a:t>Division – implies reciprocals - keep change flip </a:t>
            </a:r>
            <a:endParaRPr lang="en-US" dirty="0"/>
          </a:p>
        </p:txBody>
      </p:sp>
    </p:spTree>
    <p:extLst>
      <p:ext uri="{BB962C8B-B14F-4D97-AF65-F5344CB8AC3E}">
        <p14:creationId xmlns:p14="http://schemas.microsoft.com/office/powerpoint/2010/main" xmlns="" val="23136924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simplify</a:t>
            </a:r>
            <a:endParaRPr lang="en-US" dirty="0"/>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p:txBody>
              <a:bodyPr/>
              <a:lstStyle/>
              <a:p>
                <a:pPr marL="0" indent="0">
                  <a:buNone/>
                </a:pPr>
                <a:r>
                  <a:rPr lang="en-US" dirty="0" smtClean="0"/>
                  <a:t>     </a:t>
                </a:r>
                <a14:m>
                  <m:oMath xmlns:m="http://schemas.openxmlformats.org/officeDocument/2006/math">
                    <m:f>
                      <m:fPr>
                        <m:ctrlPr>
                          <a:rPr lang="en-US" i="1" smtClean="0">
                            <a:latin typeface="Cambria Math"/>
                          </a:rPr>
                        </m:ctrlPr>
                      </m:fPr>
                      <m:num>
                        <m:r>
                          <a:rPr lang="en-US" b="0" i="1" smtClean="0">
                            <a:latin typeface="Cambria Math"/>
                          </a:rPr>
                          <m:t>𝑥</m:t>
                        </m:r>
                        <m:r>
                          <a:rPr lang="en-US" b="0" i="1" smtClean="0">
                            <a:latin typeface="Cambria Math"/>
                          </a:rPr>
                          <m:t>+2</m:t>
                        </m:r>
                      </m:num>
                      <m:den>
                        <m:r>
                          <a:rPr lang="en-US" b="0" i="1" smtClean="0">
                            <a:latin typeface="Cambria Math"/>
                          </a:rPr>
                          <m:t>𝑥</m:t>
                        </m:r>
                        <m:r>
                          <a:rPr lang="en-US" b="0" i="1" smtClean="0">
                            <a:latin typeface="Cambria Math"/>
                          </a:rPr>
                          <m:t>−5</m:t>
                        </m:r>
                      </m:den>
                    </m:f>
                    <m:r>
                      <a:rPr lang="en-US" i="1" smtClean="0">
                        <a:latin typeface="Cambria Math"/>
                        <a:ea typeface="Cambria Math"/>
                      </a:rPr>
                      <m:t>∙</m:t>
                    </m:r>
                    <m:r>
                      <a:rPr lang="en-US" b="0" i="1" smtClean="0">
                        <a:latin typeface="Cambria Math"/>
                        <a:ea typeface="Cambria Math"/>
                      </a:rPr>
                      <m:t> </m:t>
                    </m:r>
                    <m:f>
                      <m:fPr>
                        <m:ctrlPr>
                          <a:rPr lang="en-US" b="0" i="1" smtClean="0">
                            <a:latin typeface="Cambria Math"/>
                            <a:ea typeface="Cambria Math"/>
                          </a:rPr>
                        </m:ctrlPr>
                      </m:fPr>
                      <m:num>
                        <m:r>
                          <a:rPr lang="en-US" b="0" i="1" smtClean="0">
                            <a:latin typeface="Cambria Math"/>
                            <a:ea typeface="Cambria Math"/>
                          </a:rPr>
                          <m:t>𝑥</m:t>
                        </m:r>
                        <m:r>
                          <a:rPr lang="en-US" b="0" i="1" smtClean="0">
                            <a:latin typeface="Cambria Math"/>
                            <a:ea typeface="Cambria Math"/>
                          </a:rPr>
                          <m:t>+5</m:t>
                        </m:r>
                      </m:num>
                      <m:den>
                        <m:r>
                          <a:rPr lang="en-US" b="0" i="1" smtClean="0">
                            <a:latin typeface="Cambria Math"/>
                            <a:ea typeface="Cambria Math"/>
                          </a:rPr>
                          <m:t>𝑥</m:t>
                        </m:r>
                        <m:r>
                          <a:rPr lang="en-US" b="0" i="1" smtClean="0">
                            <a:latin typeface="Cambria Math"/>
                            <a:ea typeface="Cambria Math"/>
                          </a:rPr>
                          <m:t>+4</m:t>
                        </m:r>
                      </m:den>
                    </m:f>
                  </m:oMath>
                </a14:m>
                <a:r>
                  <a:rPr lang="en-US" dirty="0" smtClean="0"/>
                  <a:t>            </a:t>
                </a:r>
                <a14:m>
                  <m:oMath xmlns:m="http://schemas.openxmlformats.org/officeDocument/2006/math">
                    <m:f>
                      <m:fPr>
                        <m:ctrlPr>
                          <a:rPr lang="en-US" i="1" dirty="0" smtClean="0">
                            <a:latin typeface="Cambria Math"/>
                          </a:rPr>
                        </m:ctrlPr>
                      </m:fPr>
                      <m:num>
                        <m:r>
                          <a:rPr lang="en-US" b="0" i="1" dirty="0" smtClean="0">
                            <a:latin typeface="Cambria Math"/>
                          </a:rPr>
                          <m:t>2</m:t>
                        </m:r>
                        <m:r>
                          <a:rPr lang="en-US" b="0" i="1" dirty="0" smtClean="0">
                            <a:latin typeface="Cambria Math"/>
                          </a:rPr>
                          <m:t>𝑥</m:t>
                        </m:r>
                        <m:r>
                          <a:rPr lang="en-US" b="0" i="1" dirty="0" smtClean="0">
                            <a:latin typeface="Cambria Math"/>
                          </a:rPr>
                          <m:t> −5</m:t>
                        </m:r>
                      </m:num>
                      <m:den>
                        <m:r>
                          <a:rPr lang="en-US" b="0" i="1" dirty="0" smtClean="0">
                            <a:latin typeface="Cambria Math"/>
                          </a:rPr>
                          <m:t>𝑥</m:t>
                        </m:r>
                        <m:r>
                          <a:rPr lang="en-US" b="0" i="1" dirty="0" smtClean="0">
                            <a:latin typeface="Cambria Math"/>
                          </a:rPr>
                          <m:t>+7</m:t>
                        </m:r>
                      </m:den>
                    </m:f>
                    <m:r>
                      <a:rPr lang="en-US" i="1" dirty="0" smtClean="0">
                        <a:latin typeface="Cambria Math"/>
                        <a:ea typeface="Cambria Math"/>
                      </a:rPr>
                      <m:t>∙</m:t>
                    </m:r>
                    <m:r>
                      <a:rPr lang="en-US" b="0" i="1" dirty="0" smtClean="0">
                        <a:latin typeface="Cambria Math"/>
                        <a:ea typeface="Cambria Math"/>
                      </a:rPr>
                      <m:t> </m:t>
                    </m:r>
                    <m:f>
                      <m:fPr>
                        <m:ctrlPr>
                          <a:rPr lang="en-US" b="0" i="1" dirty="0" smtClean="0">
                            <a:latin typeface="Cambria Math"/>
                            <a:ea typeface="Cambria Math"/>
                          </a:rPr>
                        </m:ctrlPr>
                      </m:fPr>
                      <m:num>
                        <m:r>
                          <a:rPr lang="en-US" b="0" i="1" dirty="0" smtClean="0">
                            <a:latin typeface="Cambria Math"/>
                            <a:ea typeface="Cambria Math"/>
                          </a:rPr>
                          <m:t>𝑥</m:t>
                        </m:r>
                        <m:r>
                          <a:rPr lang="en-US" b="0" i="1" dirty="0" smtClean="0">
                            <a:latin typeface="Cambria Math"/>
                            <a:ea typeface="Cambria Math"/>
                          </a:rPr>
                          <m:t>+7</m:t>
                        </m:r>
                      </m:num>
                      <m:den>
                        <m:r>
                          <a:rPr lang="en-US" b="0" i="1" dirty="0" smtClean="0">
                            <a:latin typeface="Cambria Math"/>
                            <a:ea typeface="Cambria Math"/>
                          </a:rPr>
                          <m:t>𝑥</m:t>
                        </m:r>
                        <m:r>
                          <a:rPr lang="en-US" b="0" i="1" dirty="0" smtClean="0">
                            <a:latin typeface="Cambria Math"/>
                            <a:ea typeface="Cambria Math"/>
                          </a:rPr>
                          <m:t>−10</m:t>
                        </m:r>
                      </m:den>
                    </m:f>
                  </m:oMath>
                </a14:m>
                <a:r>
                  <a:rPr lang="en-US" dirty="0" smtClean="0"/>
                  <a:t>             </a:t>
                </a:r>
                <a14:m>
                  <m:oMath xmlns:m="http://schemas.openxmlformats.org/officeDocument/2006/math">
                    <m:f>
                      <m:fPr>
                        <m:ctrlPr>
                          <a:rPr lang="en-US" i="1" dirty="0" smtClean="0">
                            <a:latin typeface="Cambria Math"/>
                          </a:rPr>
                        </m:ctrlPr>
                      </m:fPr>
                      <m:num>
                        <m:r>
                          <a:rPr lang="en-US" b="0" i="1" dirty="0" smtClean="0">
                            <a:latin typeface="Cambria Math"/>
                          </a:rPr>
                          <m:t>5−</m:t>
                        </m:r>
                        <m:r>
                          <a:rPr lang="en-US" b="0" i="1" dirty="0" smtClean="0">
                            <a:latin typeface="Cambria Math"/>
                          </a:rPr>
                          <m:t>𝑥</m:t>
                        </m:r>
                      </m:num>
                      <m:den>
                        <m:r>
                          <a:rPr lang="en-US" b="0" i="1" dirty="0" smtClean="0">
                            <a:latin typeface="Cambria Math"/>
                          </a:rPr>
                          <m:t>𝑥</m:t>
                        </m:r>
                        <m:r>
                          <a:rPr lang="en-US" b="0" i="1" dirty="0" smtClean="0">
                            <a:latin typeface="Cambria Math"/>
                          </a:rPr>
                          <m:t>+2</m:t>
                        </m:r>
                      </m:den>
                    </m:f>
                    <m:r>
                      <a:rPr lang="en-US" i="1" dirty="0" smtClean="0">
                        <a:latin typeface="Cambria Math"/>
                        <a:ea typeface="Cambria Math"/>
                      </a:rPr>
                      <m:t>÷</m:t>
                    </m:r>
                    <m:f>
                      <m:fPr>
                        <m:ctrlPr>
                          <a:rPr lang="en-US" i="1" dirty="0" smtClean="0">
                            <a:latin typeface="Cambria Math"/>
                            <a:ea typeface="Cambria Math"/>
                          </a:rPr>
                        </m:ctrlPr>
                      </m:fPr>
                      <m:num>
                        <m:r>
                          <a:rPr lang="en-US" b="0" i="1" dirty="0" smtClean="0">
                            <a:latin typeface="Cambria Math"/>
                            <a:ea typeface="Cambria Math"/>
                          </a:rPr>
                          <m:t>𝑥</m:t>
                        </m:r>
                        <m:r>
                          <a:rPr lang="en-US" b="0" i="1" dirty="0" smtClean="0">
                            <a:latin typeface="Cambria Math"/>
                            <a:ea typeface="Cambria Math"/>
                          </a:rPr>
                          <m:t>+4</m:t>
                        </m:r>
                      </m:num>
                      <m:den>
                        <m:r>
                          <a:rPr lang="en-US" b="0" i="1" dirty="0" smtClean="0">
                            <a:latin typeface="Cambria Math"/>
                            <a:ea typeface="Cambria Math"/>
                          </a:rPr>
                          <m:t>𝑥</m:t>
                        </m:r>
                        <m:r>
                          <a:rPr lang="en-US" b="0" i="1" dirty="0" smtClean="0">
                            <a:latin typeface="Cambria Math"/>
                            <a:ea typeface="Cambria Math"/>
                          </a:rPr>
                          <m:t>+2</m:t>
                        </m:r>
                      </m:den>
                    </m:f>
                  </m:oMath>
                </a14:m>
                <a:r>
                  <a:rPr lang="en-US" dirty="0" smtClean="0"/>
                  <a:t>   </a:t>
                </a:r>
              </a:p>
              <a:p>
                <a:endParaRPr lang="en-US" dirty="0"/>
              </a:p>
              <a:p>
                <a:endParaRPr lang="en-US" dirty="0" smtClean="0"/>
              </a:p>
              <a:p>
                <a:pPr marL="0" indent="0">
                  <a:buNone/>
                </a:pPr>
                <a:r>
                  <a:rPr lang="en-US" dirty="0" smtClean="0"/>
                  <a:t> </a:t>
                </a:r>
                <a14:m>
                  <m:oMath xmlns:m="http://schemas.openxmlformats.org/officeDocument/2006/math">
                    <m:f>
                      <m:fPr>
                        <m:ctrlPr>
                          <a:rPr lang="en-US" i="1" smtClean="0">
                            <a:latin typeface="Cambria Math"/>
                          </a:rPr>
                        </m:ctrlPr>
                      </m:fPr>
                      <m:num>
                        <m:r>
                          <a:rPr lang="en-US" b="0" i="1" smtClean="0">
                            <a:latin typeface="Cambria Math"/>
                          </a:rPr>
                          <m:t>3</m:t>
                        </m:r>
                        <m:r>
                          <a:rPr lang="en-US" b="0" i="1" smtClean="0">
                            <a:latin typeface="Cambria Math"/>
                          </a:rPr>
                          <m:t>𝑥</m:t>
                        </m:r>
                        <m:r>
                          <a:rPr lang="en-US" b="0" i="1" smtClean="0">
                            <a:latin typeface="Cambria Math"/>
                          </a:rPr>
                          <m:t> −6</m:t>
                        </m:r>
                      </m:num>
                      <m:den>
                        <m:sSup>
                          <m:sSupPr>
                            <m:ctrlPr>
                              <a:rPr lang="en-US" i="1" smtClean="0">
                                <a:latin typeface="Cambria Math"/>
                              </a:rPr>
                            </m:ctrlPr>
                          </m:sSupPr>
                          <m:e>
                            <m:r>
                              <a:rPr lang="en-US" b="0" i="1" smtClean="0">
                                <a:latin typeface="Cambria Math"/>
                              </a:rPr>
                              <m:t>𝑥</m:t>
                            </m:r>
                          </m:e>
                          <m:sup>
                            <m:r>
                              <a:rPr lang="en-US" b="0" i="1" smtClean="0">
                                <a:latin typeface="Cambria Math"/>
                              </a:rPr>
                              <m:t>2</m:t>
                            </m:r>
                          </m:sup>
                        </m:sSup>
                        <m:r>
                          <a:rPr lang="en-US" b="0" i="1" smtClean="0">
                            <a:latin typeface="Cambria Math"/>
                          </a:rPr>
                          <m:t>+7</m:t>
                        </m:r>
                        <m:r>
                          <a:rPr lang="en-US" b="0" i="1" smtClean="0">
                            <a:latin typeface="Cambria Math"/>
                          </a:rPr>
                          <m:t>𝑥</m:t>
                        </m:r>
                        <m:r>
                          <a:rPr lang="en-US" b="0" i="1" smtClean="0">
                            <a:latin typeface="Cambria Math"/>
                          </a:rPr>
                          <m:t>+12</m:t>
                        </m:r>
                      </m:den>
                    </m:f>
                    <m:r>
                      <a:rPr lang="en-US" i="1" smtClean="0">
                        <a:latin typeface="Cambria Math"/>
                        <a:ea typeface="Cambria Math"/>
                      </a:rPr>
                      <m:t>∙</m:t>
                    </m:r>
                    <m:f>
                      <m:fPr>
                        <m:ctrlPr>
                          <a:rPr lang="en-US" i="1" smtClean="0">
                            <a:latin typeface="Cambria Math"/>
                            <a:ea typeface="Cambria Math"/>
                          </a:rPr>
                        </m:ctrlPr>
                      </m:fPr>
                      <m:num>
                        <m:sSup>
                          <m:sSupPr>
                            <m:ctrlPr>
                              <a:rPr lang="en-US" i="1" smtClean="0">
                                <a:latin typeface="Cambria Math"/>
                                <a:ea typeface="Cambria Math"/>
                              </a:rPr>
                            </m:ctrlPr>
                          </m:sSupPr>
                          <m:e>
                            <m:r>
                              <a:rPr lang="en-US" b="0" i="1" smtClean="0">
                                <a:latin typeface="Cambria Math"/>
                                <a:ea typeface="Cambria Math"/>
                              </a:rPr>
                              <m:t>𝑥</m:t>
                            </m:r>
                          </m:e>
                          <m:sup>
                            <m:r>
                              <a:rPr lang="en-US" b="0" i="1" smtClean="0">
                                <a:latin typeface="Cambria Math"/>
                                <a:ea typeface="Cambria Math"/>
                              </a:rPr>
                              <m:t>2</m:t>
                            </m:r>
                          </m:sup>
                        </m:sSup>
                        <m:r>
                          <a:rPr lang="en-US" b="0" i="1" smtClean="0">
                            <a:latin typeface="Cambria Math"/>
                            <a:ea typeface="Cambria Math"/>
                          </a:rPr>
                          <m:t>−9</m:t>
                        </m:r>
                      </m:num>
                      <m:den>
                        <m:r>
                          <a:rPr lang="en-US" b="0" i="1" smtClean="0">
                            <a:latin typeface="Cambria Math"/>
                            <a:ea typeface="Cambria Math"/>
                          </a:rPr>
                          <m:t>6</m:t>
                        </m:r>
                        <m:r>
                          <a:rPr lang="en-US" b="0" i="1" smtClean="0">
                            <a:latin typeface="Cambria Math"/>
                            <a:ea typeface="Cambria Math"/>
                          </a:rPr>
                          <m:t>𝑥</m:t>
                        </m:r>
                        <m:r>
                          <a:rPr lang="en-US" b="0" i="1" smtClean="0">
                            <a:latin typeface="Cambria Math"/>
                            <a:ea typeface="Cambria Math"/>
                          </a:rPr>
                          <m:t>+12</m:t>
                        </m:r>
                      </m:den>
                    </m:f>
                  </m:oMath>
                </a14:m>
                <a:r>
                  <a:rPr lang="en-US" dirty="0" smtClean="0"/>
                  <a:t>                </a:t>
                </a:r>
                <a14:m>
                  <m:oMath xmlns:m="http://schemas.openxmlformats.org/officeDocument/2006/math">
                    <m:f>
                      <m:fPr>
                        <m:ctrlPr>
                          <a:rPr lang="en-US" i="1" dirty="0" smtClean="0">
                            <a:latin typeface="Cambria Math"/>
                          </a:rPr>
                        </m:ctrlPr>
                      </m:fPr>
                      <m:num>
                        <m:sSup>
                          <m:sSupPr>
                            <m:ctrlPr>
                              <a:rPr lang="en-US" i="1" dirty="0" smtClean="0">
                                <a:latin typeface="Cambria Math"/>
                              </a:rPr>
                            </m:ctrlPr>
                          </m:sSupPr>
                          <m:e>
                            <m:r>
                              <a:rPr lang="en-US" b="0" i="1" dirty="0" smtClean="0">
                                <a:latin typeface="Cambria Math"/>
                              </a:rPr>
                              <m:t>𝑥</m:t>
                            </m:r>
                          </m:e>
                          <m:sup>
                            <m:r>
                              <a:rPr lang="en-US" b="0" i="1" dirty="0" smtClean="0">
                                <a:latin typeface="Cambria Math"/>
                              </a:rPr>
                              <m:t>2</m:t>
                            </m:r>
                          </m:sup>
                        </m:sSup>
                        <m:r>
                          <a:rPr lang="en-US" b="0" i="1" dirty="0" smtClean="0">
                            <a:latin typeface="Cambria Math"/>
                          </a:rPr>
                          <m:t>+8</m:t>
                        </m:r>
                        <m:r>
                          <a:rPr lang="en-US" b="0" i="1" dirty="0" smtClean="0">
                            <a:latin typeface="Cambria Math"/>
                          </a:rPr>
                          <m:t>𝑥</m:t>
                        </m:r>
                        <m:r>
                          <a:rPr lang="en-US" b="0" i="1" dirty="0" smtClean="0">
                            <a:latin typeface="Cambria Math"/>
                          </a:rPr>
                          <m:t>+12</m:t>
                        </m:r>
                      </m:num>
                      <m:den>
                        <m:sSup>
                          <m:sSupPr>
                            <m:ctrlPr>
                              <a:rPr lang="en-US" i="1" dirty="0" smtClean="0">
                                <a:latin typeface="Cambria Math"/>
                              </a:rPr>
                            </m:ctrlPr>
                          </m:sSupPr>
                          <m:e>
                            <m:r>
                              <a:rPr lang="en-US" b="0" i="1" dirty="0" smtClean="0">
                                <a:latin typeface="Cambria Math"/>
                              </a:rPr>
                              <m:t>2</m:t>
                            </m:r>
                            <m:r>
                              <a:rPr lang="en-US" b="0" i="1" dirty="0" smtClean="0">
                                <a:latin typeface="Cambria Math"/>
                              </a:rPr>
                              <m:t>𝑥</m:t>
                            </m:r>
                          </m:e>
                          <m:sup>
                            <m:r>
                              <a:rPr lang="en-US" b="0" i="1" dirty="0" smtClean="0">
                                <a:latin typeface="Cambria Math"/>
                              </a:rPr>
                              <m:t>2</m:t>
                            </m:r>
                          </m:sup>
                        </m:sSup>
                        <m:r>
                          <a:rPr lang="en-US" b="0" i="1" dirty="0" smtClean="0">
                            <a:latin typeface="Cambria Math"/>
                          </a:rPr>
                          <m:t>+5</m:t>
                        </m:r>
                        <m:r>
                          <a:rPr lang="en-US" b="0" i="1" dirty="0" smtClean="0">
                            <a:latin typeface="Cambria Math"/>
                          </a:rPr>
                          <m:t>𝑥</m:t>
                        </m:r>
                        <m:r>
                          <a:rPr lang="en-US" b="0" i="1" dirty="0" smtClean="0">
                            <a:latin typeface="Cambria Math"/>
                          </a:rPr>
                          <m:t>+3</m:t>
                        </m:r>
                      </m:den>
                    </m:f>
                    <m:r>
                      <a:rPr lang="en-US" i="1" dirty="0" smtClean="0">
                        <a:latin typeface="Cambria Math"/>
                        <a:ea typeface="Cambria Math"/>
                      </a:rPr>
                      <m:t>÷</m:t>
                    </m:r>
                    <m:f>
                      <m:fPr>
                        <m:ctrlPr>
                          <a:rPr lang="en-US" i="1" dirty="0" smtClean="0">
                            <a:latin typeface="Cambria Math"/>
                            <a:ea typeface="Cambria Math"/>
                          </a:rPr>
                        </m:ctrlPr>
                      </m:fPr>
                      <m:num>
                        <m:sSup>
                          <m:sSupPr>
                            <m:ctrlPr>
                              <a:rPr lang="en-US" i="1" dirty="0" smtClean="0">
                                <a:latin typeface="Cambria Math"/>
                                <a:ea typeface="Cambria Math"/>
                              </a:rPr>
                            </m:ctrlPr>
                          </m:sSupPr>
                          <m:e>
                            <m:r>
                              <a:rPr lang="en-US" b="0" i="1" dirty="0" smtClean="0">
                                <a:latin typeface="Cambria Math"/>
                                <a:ea typeface="Cambria Math"/>
                              </a:rPr>
                              <m:t>6</m:t>
                            </m:r>
                            <m:r>
                              <a:rPr lang="en-US" b="0" i="1" dirty="0" smtClean="0">
                                <a:latin typeface="Cambria Math"/>
                                <a:ea typeface="Cambria Math"/>
                              </a:rPr>
                              <m:t>𝑥</m:t>
                            </m:r>
                          </m:e>
                          <m:sup>
                            <m:r>
                              <a:rPr lang="en-US" b="0" i="1" dirty="0" smtClean="0">
                                <a:latin typeface="Cambria Math"/>
                                <a:ea typeface="Cambria Math"/>
                              </a:rPr>
                              <m:t>2</m:t>
                            </m:r>
                          </m:sup>
                        </m:sSup>
                        <m:r>
                          <a:rPr lang="en-US" b="0" i="1" dirty="0" smtClean="0">
                            <a:latin typeface="Cambria Math"/>
                            <a:ea typeface="Cambria Math"/>
                          </a:rPr>
                          <m:t>+13</m:t>
                        </m:r>
                        <m:r>
                          <a:rPr lang="en-US" b="0" i="1" dirty="0" smtClean="0">
                            <a:latin typeface="Cambria Math"/>
                            <a:ea typeface="Cambria Math"/>
                          </a:rPr>
                          <m:t>𝑥</m:t>
                        </m:r>
                        <m:r>
                          <a:rPr lang="en-US" b="0" i="1" dirty="0" smtClean="0">
                            <a:latin typeface="Cambria Math"/>
                            <a:ea typeface="Cambria Math"/>
                          </a:rPr>
                          <m:t>+6</m:t>
                        </m:r>
                      </m:num>
                      <m:den>
                        <m:sSup>
                          <m:sSupPr>
                            <m:ctrlPr>
                              <a:rPr lang="en-US" i="1" dirty="0" smtClean="0">
                                <a:latin typeface="Cambria Math"/>
                                <a:ea typeface="Cambria Math"/>
                              </a:rPr>
                            </m:ctrlPr>
                          </m:sSupPr>
                          <m:e>
                            <m:r>
                              <a:rPr lang="en-US" b="0" i="1" dirty="0" smtClean="0">
                                <a:latin typeface="Cambria Math"/>
                                <a:ea typeface="Cambria Math"/>
                              </a:rPr>
                              <m:t>𝑥</m:t>
                            </m:r>
                          </m:e>
                          <m:sup>
                            <m:r>
                              <a:rPr lang="en-US" b="0" i="1" dirty="0" smtClean="0">
                                <a:latin typeface="Cambria Math"/>
                                <a:ea typeface="Cambria Math"/>
                              </a:rPr>
                              <m:t>2</m:t>
                            </m:r>
                          </m:sup>
                        </m:sSup>
                        <m:r>
                          <a:rPr lang="en-US" b="0" i="1" dirty="0" smtClean="0">
                            <a:latin typeface="Cambria Math"/>
                            <a:ea typeface="Cambria Math"/>
                          </a:rPr>
                          <m:t>+4</m:t>
                        </m:r>
                        <m:r>
                          <a:rPr lang="en-US" b="0" i="1" dirty="0" smtClean="0">
                            <a:latin typeface="Cambria Math"/>
                            <a:ea typeface="Cambria Math"/>
                          </a:rPr>
                          <m:t>𝑥</m:t>
                        </m:r>
                        <m:r>
                          <a:rPr lang="en-US" b="0" i="1" dirty="0" smtClean="0">
                            <a:latin typeface="Cambria Math"/>
                            <a:ea typeface="Cambria Math"/>
                          </a:rPr>
                          <m:t>−12</m:t>
                        </m:r>
                      </m:den>
                    </m:f>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xmlns="" val="2201962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Chapter  7</a:t>
            </a:r>
            <a:endParaRPr lang="en-US" dirty="0"/>
          </a:p>
        </p:txBody>
      </p:sp>
      <p:sp>
        <p:nvSpPr>
          <p:cNvPr id="5" name="Subtitle 4"/>
          <p:cNvSpPr>
            <a:spLocks noGrp="1"/>
          </p:cNvSpPr>
          <p:nvPr>
            <p:ph type="subTitle" idx="1"/>
          </p:nvPr>
        </p:nvSpPr>
        <p:spPr/>
        <p:txBody>
          <a:bodyPr/>
          <a:lstStyle/>
          <a:p>
            <a:r>
              <a:rPr lang="en-US" dirty="0" smtClean="0"/>
              <a:t>Rational Functions</a:t>
            </a:r>
            <a:endParaRPr lang="en-US" dirty="0"/>
          </a:p>
        </p:txBody>
      </p:sp>
    </p:spTree>
    <p:extLst>
      <p:ext uri="{BB962C8B-B14F-4D97-AF65-F5344CB8AC3E}">
        <p14:creationId xmlns:p14="http://schemas.microsoft.com/office/powerpoint/2010/main" xmlns="" val="1764059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Chapter 7 – Section 4</a:t>
            </a:r>
            <a:endParaRPr lang="en-US" dirty="0"/>
          </a:p>
        </p:txBody>
      </p:sp>
      <p:sp>
        <p:nvSpPr>
          <p:cNvPr id="5" name="Text Placeholder 4"/>
          <p:cNvSpPr>
            <a:spLocks noGrp="1"/>
          </p:cNvSpPr>
          <p:nvPr>
            <p:ph type="body" idx="1"/>
          </p:nvPr>
        </p:nvSpPr>
        <p:spPr/>
        <p:txBody>
          <a:bodyPr/>
          <a:lstStyle/>
          <a:p>
            <a:r>
              <a:rPr lang="en-US" dirty="0" smtClean="0"/>
              <a:t>Addition of rational expressions</a:t>
            </a:r>
            <a:endParaRPr lang="en-US" dirty="0"/>
          </a:p>
        </p:txBody>
      </p:sp>
    </p:spTree>
    <p:extLst>
      <p:ext uri="{BB962C8B-B14F-4D97-AF65-F5344CB8AC3E}">
        <p14:creationId xmlns:p14="http://schemas.microsoft.com/office/powerpoint/2010/main" xmlns="" val="41831756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Addition requires “like terms”</a:t>
            </a:r>
            <a:endParaRPr lang="en-US" dirty="0"/>
          </a:p>
        </p:txBody>
      </p:sp>
      <p:sp>
        <p:nvSpPr>
          <p:cNvPr id="5" name="Content Placeholder 4"/>
          <p:cNvSpPr>
            <a:spLocks noGrp="1"/>
          </p:cNvSpPr>
          <p:nvPr>
            <p:ph idx="1"/>
          </p:nvPr>
        </p:nvSpPr>
        <p:spPr/>
        <p:txBody>
          <a:bodyPr/>
          <a:lstStyle/>
          <a:p>
            <a:r>
              <a:rPr lang="en-US" dirty="0" smtClean="0"/>
              <a:t>In fractions like terms mean “common denominators”</a:t>
            </a:r>
          </a:p>
          <a:p>
            <a:r>
              <a:rPr lang="en-US" dirty="0" smtClean="0"/>
              <a:t>Fractions can be altered in appearance ONLY by multiplying so common denominators are based on FACTORS</a:t>
            </a:r>
            <a:endParaRPr lang="en-US" dirty="0"/>
          </a:p>
        </p:txBody>
      </p:sp>
    </p:spTree>
    <p:extLst>
      <p:ext uri="{BB962C8B-B14F-4D97-AF65-F5344CB8AC3E}">
        <p14:creationId xmlns:p14="http://schemas.microsoft.com/office/powerpoint/2010/main" xmlns="" val="39959708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1:Find a common denominator</a:t>
            </a:r>
            <a:endParaRPr lang="en-US" dirty="0"/>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p:txBody>
              <a:bodyPr>
                <a:normAutofit fontScale="85000" lnSpcReduction="10000"/>
              </a:bodyPr>
              <a:lstStyle/>
              <a:p>
                <a:r>
                  <a:rPr lang="en-US" dirty="0" smtClean="0"/>
                  <a:t>Case 1 – already same</a:t>
                </a:r>
              </a:p>
              <a:p>
                <a:pPr marL="0" indent="0">
                  <a:buNone/>
                </a:pPr>
                <a:r>
                  <a:rPr lang="en-US" dirty="0"/>
                  <a:t> </a:t>
                </a:r>
                <a:r>
                  <a:rPr lang="en-US" dirty="0" smtClean="0"/>
                  <a:t>   </a:t>
                </a:r>
                <a14:m>
                  <m:oMath xmlns:m="http://schemas.openxmlformats.org/officeDocument/2006/math">
                    <m:f>
                      <m:fPr>
                        <m:ctrlPr>
                          <a:rPr lang="en-US" i="1" smtClean="0">
                            <a:latin typeface="Cambria Math"/>
                          </a:rPr>
                        </m:ctrlPr>
                      </m:fPr>
                      <m:num>
                        <m:r>
                          <a:rPr lang="en-US" b="0" i="1" smtClean="0">
                            <a:latin typeface="Cambria Math"/>
                          </a:rPr>
                          <m:t>𝑥</m:t>
                        </m:r>
                        <m:r>
                          <a:rPr lang="en-US" b="0" i="1" smtClean="0">
                            <a:latin typeface="Cambria Math"/>
                          </a:rPr>
                          <m:t>+5</m:t>
                        </m:r>
                      </m:num>
                      <m:den>
                        <m:r>
                          <a:rPr lang="en-US" b="0" i="1" smtClean="0">
                            <a:latin typeface="Cambria Math"/>
                          </a:rPr>
                          <m:t>𝑥</m:t>
                        </m:r>
                        <m:r>
                          <a:rPr lang="en-US" b="0" i="1" smtClean="0">
                            <a:latin typeface="Cambria Math"/>
                          </a:rPr>
                          <m:t> −3</m:t>
                        </m:r>
                      </m:den>
                    </m:f>
                    <m:r>
                      <a:rPr lang="en-US" b="0" i="1" smtClean="0">
                        <a:latin typeface="Cambria Math"/>
                      </a:rPr>
                      <m:t>+</m:t>
                    </m:r>
                    <m:f>
                      <m:fPr>
                        <m:ctrlPr>
                          <a:rPr lang="en-US" b="0" i="1" smtClean="0">
                            <a:latin typeface="Cambria Math"/>
                          </a:rPr>
                        </m:ctrlPr>
                      </m:fPr>
                      <m:num>
                        <m:r>
                          <a:rPr lang="en-US" b="0" i="1" smtClean="0">
                            <a:latin typeface="Cambria Math"/>
                          </a:rPr>
                          <m:t>2</m:t>
                        </m:r>
                        <m:r>
                          <a:rPr lang="en-US" b="0" i="1" smtClean="0">
                            <a:latin typeface="Cambria Math"/>
                          </a:rPr>
                          <m:t>𝑥</m:t>
                        </m:r>
                        <m:r>
                          <a:rPr lang="en-US" b="0" i="1" smtClean="0">
                            <a:latin typeface="Cambria Math"/>
                          </a:rPr>
                          <m:t> −9</m:t>
                        </m:r>
                      </m:num>
                      <m:den>
                        <m:r>
                          <a:rPr lang="en-US" b="0" i="1" smtClean="0">
                            <a:latin typeface="Cambria Math"/>
                          </a:rPr>
                          <m:t>𝑥</m:t>
                        </m:r>
                        <m:r>
                          <a:rPr lang="en-US" b="0" i="1" smtClean="0">
                            <a:latin typeface="Cambria Math"/>
                          </a:rPr>
                          <m:t> −3</m:t>
                        </m:r>
                      </m:den>
                    </m:f>
                  </m:oMath>
                </a14:m>
                <a:endParaRPr lang="en-US" dirty="0" smtClean="0"/>
              </a:p>
              <a:p>
                <a:endParaRPr lang="en-US" dirty="0" smtClean="0"/>
              </a:p>
              <a:p>
                <a:r>
                  <a:rPr lang="en-US" dirty="0" smtClean="0"/>
                  <a:t>Case 2 -  share no factors</a:t>
                </a:r>
              </a:p>
              <a:p>
                <a:pPr marL="0" indent="0">
                  <a:buNone/>
                </a:pPr>
                <a14:m>
                  <m:oMath xmlns:m="http://schemas.openxmlformats.org/officeDocument/2006/math">
                    <m:f>
                      <m:fPr>
                        <m:ctrlPr>
                          <a:rPr lang="en-US" i="1" smtClean="0">
                            <a:latin typeface="Cambria Math"/>
                          </a:rPr>
                        </m:ctrlPr>
                      </m:fPr>
                      <m:num>
                        <m:r>
                          <a:rPr lang="en-US" b="0" i="1" smtClean="0">
                            <a:latin typeface="Cambria Math"/>
                          </a:rPr>
                          <m:t>5</m:t>
                        </m:r>
                        <m:r>
                          <a:rPr lang="en-US" b="0" i="1" smtClean="0">
                            <a:latin typeface="Cambria Math"/>
                          </a:rPr>
                          <m:t>𝑥</m:t>
                        </m:r>
                      </m:num>
                      <m:den>
                        <m:r>
                          <a:rPr lang="en-US" b="0" i="1" smtClean="0">
                            <a:latin typeface="Cambria Math"/>
                          </a:rPr>
                          <m:t>𝑥</m:t>
                        </m:r>
                      </m:den>
                    </m:f>
                    <m:r>
                      <a:rPr lang="en-US" b="0" i="1" smtClean="0">
                        <a:latin typeface="Cambria Math"/>
                      </a:rPr>
                      <m:t>−</m:t>
                    </m:r>
                    <m:f>
                      <m:fPr>
                        <m:ctrlPr>
                          <a:rPr lang="en-US" b="0" i="1" smtClean="0">
                            <a:latin typeface="Cambria Math"/>
                          </a:rPr>
                        </m:ctrlPr>
                      </m:fPr>
                      <m:num>
                        <m:r>
                          <a:rPr lang="en-US" b="0" i="1" smtClean="0">
                            <a:latin typeface="Cambria Math"/>
                          </a:rPr>
                          <m:t>𝑥</m:t>
                        </m:r>
                        <m:r>
                          <a:rPr lang="en-US" b="0" i="1" smtClean="0">
                            <a:latin typeface="Cambria Math"/>
                          </a:rPr>
                          <m:t>+4</m:t>
                        </m:r>
                      </m:num>
                      <m:den>
                        <m:r>
                          <a:rPr lang="en-US" b="0" i="1" smtClean="0">
                            <a:latin typeface="Cambria Math"/>
                          </a:rPr>
                          <m:t>2</m:t>
                        </m:r>
                      </m:den>
                    </m:f>
                  </m:oMath>
                </a14:m>
                <a:r>
                  <a:rPr lang="en-US" dirty="0" smtClean="0"/>
                  <a:t>            </a:t>
                </a:r>
                <a14:m>
                  <m:oMath xmlns:m="http://schemas.openxmlformats.org/officeDocument/2006/math">
                    <m:f>
                      <m:fPr>
                        <m:ctrlPr>
                          <a:rPr lang="en-US" i="1" dirty="0" smtClean="0">
                            <a:latin typeface="Cambria Math"/>
                          </a:rPr>
                        </m:ctrlPr>
                      </m:fPr>
                      <m:num>
                        <m:r>
                          <a:rPr lang="en-US" b="0" i="1" dirty="0" smtClean="0">
                            <a:latin typeface="Cambria Math"/>
                          </a:rPr>
                          <m:t>𝑥</m:t>
                        </m:r>
                        <m:r>
                          <a:rPr lang="en-US" b="0" i="1" dirty="0" smtClean="0">
                            <a:latin typeface="Cambria Math"/>
                          </a:rPr>
                          <m:t>−2</m:t>
                        </m:r>
                      </m:num>
                      <m:den>
                        <m:r>
                          <a:rPr lang="en-US" b="0" i="1" dirty="0" smtClean="0">
                            <a:latin typeface="Cambria Math"/>
                          </a:rPr>
                          <m:t>𝑥</m:t>
                        </m:r>
                        <m:r>
                          <a:rPr lang="en-US" b="0" i="1" dirty="0" smtClean="0">
                            <a:latin typeface="Cambria Math"/>
                          </a:rPr>
                          <m:t>+4</m:t>
                        </m:r>
                      </m:den>
                    </m:f>
                    <m:r>
                      <a:rPr lang="en-US" b="0" i="1" dirty="0" smtClean="0">
                        <a:latin typeface="Cambria Math"/>
                      </a:rPr>
                      <m:t>+</m:t>
                    </m:r>
                    <m:f>
                      <m:fPr>
                        <m:ctrlPr>
                          <a:rPr lang="en-US" b="0" i="1" dirty="0" smtClean="0">
                            <a:latin typeface="Cambria Math"/>
                          </a:rPr>
                        </m:ctrlPr>
                      </m:fPr>
                      <m:num>
                        <m:r>
                          <a:rPr lang="en-US" b="0" i="1" dirty="0" smtClean="0">
                            <a:latin typeface="Cambria Math"/>
                          </a:rPr>
                          <m:t>3</m:t>
                        </m:r>
                        <m:r>
                          <a:rPr lang="en-US" b="0" i="1" dirty="0" smtClean="0">
                            <a:latin typeface="Cambria Math"/>
                          </a:rPr>
                          <m:t>𝑥</m:t>
                        </m:r>
                      </m:num>
                      <m:den>
                        <m:r>
                          <a:rPr lang="en-US" b="0" i="1" dirty="0" smtClean="0">
                            <a:latin typeface="Cambria Math"/>
                          </a:rPr>
                          <m:t>𝑥</m:t>
                        </m:r>
                        <m:r>
                          <a:rPr lang="en-US" b="0" i="1" dirty="0" smtClean="0">
                            <a:latin typeface="Cambria Math"/>
                          </a:rPr>
                          <m:t>+2</m:t>
                        </m:r>
                      </m:den>
                    </m:f>
                  </m:oMath>
                </a14:m>
                <a:r>
                  <a:rPr lang="en-US" dirty="0" smtClean="0"/>
                  <a:t>           </a:t>
                </a:r>
                <a14:m>
                  <m:oMath xmlns:m="http://schemas.openxmlformats.org/officeDocument/2006/math">
                    <m:f>
                      <m:fPr>
                        <m:ctrlPr>
                          <a:rPr lang="en-US" i="1" dirty="0" smtClean="0">
                            <a:latin typeface="Cambria Math"/>
                          </a:rPr>
                        </m:ctrlPr>
                      </m:fPr>
                      <m:num>
                        <m:r>
                          <a:rPr lang="en-US" b="0" i="1" dirty="0" smtClean="0">
                            <a:latin typeface="Cambria Math"/>
                          </a:rPr>
                          <m:t>5</m:t>
                        </m:r>
                        <m:r>
                          <a:rPr lang="en-US" b="0" i="1" dirty="0" smtClean="0">
                            <a:latin typeface="Cambria Math"/>
                          </a:rPr>
                          <m:t>𝑥</m:t>
                        </m:r>
                      </m:num>
                      <m:den>
                        <m:r>
                          <a:rPr lang="en-US" b="0" i="1" dirty="0" smtClean="0">
                            <a:latin typeface="Cambria Math"/>
                          </a:rPr>
                          <m:t>2</m:t>
                        </m:r>
                        <m:r>
                          <a:rPr lang="en-US" b="0" i="1" dirty="0" smtClean="0">
                            <a:latin typeface="Cambria Math"/>
                          </a:rPr>
                          <m:t>𝑥</m:t>
                        </m:r>
                        <m:r>
                          <a:rPr lang="en-US" b="0" i="1" dirty="0" smtClean="0">
                            <a:latin typeface="Cambria Math"/>
                          </a:rPr>
                          <m:t>+3</m:t>
                        </m:r>
                      </m:den>
                    </m:f>
                    <m:r>
                      <a:rPr lang="en-US" b="0" i="1" dirty="0" smtClean="0">
                        <a:latin typeface="Cambria Math"/>
                      </a:rPr>
                      <m:t>−</m:t>
                    </m:r>
                    <m:f>
                      <m:fPr>
                        <m:ctrlPr>
                          <a:rPr lang="en-US" b="0" i="1" dirty="0" smtClean="0">
                            <a:latin typeface="Cambria Math"/>
                          </a:rPr>
                        </m:ctrlPr>
                      </m:fPr>
                      <m:num>
                        <m:r>
                          <a:rPr lang="en-US" b="0" i="1" dirty="0" smtClean="0">
                            <a:latin typeface="Cambria Math"/>
                          </a:rPr>
                          <m:t>3</m:t>
                        </m:r>
                        <m:r>
                          <a:rPr lang="en-US" b="0" i="1" dirty="0" smtClean="0">
                            <a:latin typeface="Cambria Math"/>
                          </a:rPr>
                          <m:t>𝑥</m:t>
                        </m:r>
                        <m:r>
                          <a:rPr lang="en-US" b="0" i="1" dirty="0" smtClean="0">
                            <a:latin typeface="Cambria Math"/>
                          </a:rPr>
                          <m:t>−4</m:t>
                        </m:r>
                      </m:num>
                      <m:den>
                        <m:r>
                          <a:rPr lang="en-US" b="0" i="1" dirty="0" smtClean="0">
                            <a:latin typeface="Cambria Math"/>
                          </a:rPr>
                          <m:t>3</m:t>
                        </m:r>
                        <m:r>
                          <a:rPr lang="en-US" b="0" i="1" dirty="0" smtClean="0">
                            <a:latin typeface="Cambria Math"/>
                          </a:rPr>
                          <m:t>𝑥</m:t>
                        </m:r>
                      </m:den>
                    </m:f>
                  </m:oMath>
                </a14:m>
                <a:endParaRPr lang="en-US" dirty="0" smtClean="0"/>
              </a:p>
              <a:p>
                <a:endParaRPr lang="en-US" dirty="0"/>
              </a:p>
              <a:p>
                <a:r>
                  <a:rPr lang="en-US" dirty="0" smtClean="0"/>
                  <a:t>Case 3 - share some factors</a:t>
                </a:r>
              </a:p>
              <a:p>
                <a:pPr marL="0" indent="0">
                  <a:buNone/>
                </a:pPr>
                <a:r>
                  <a:rPr lang="en-US" dirty="0"/>
                  <a:t> </a:t>
                </a:r>
                <a:r>
                  <a:rPr lang="en-US" dirty="0" smtClean="0"/>
                  <a:t>   </a:t>
                </a:r>
                <a14:m>
                  <m:oMath xmlns:m="http://schemas.openxmlformats.org/officeDocument/2006/math">
                    <m:f>
                      <m:fPr>
                        <m:ctrlPr>
                          <a:rPr lang="en-US" i="1" smtClean="0">
                            <a:latin typeface="Cambria Math"/>
                          </a:rPr>
                        </m:ctrlPr>
                      </m:fPr>
                      <m:num>
                        <m:sSup>
                          <m:sSupPr>
                            <m:ctrlPr>
                              <a:rPr lang="en-US" b="0" i="1" smtClean="0">
                                <a:latin typeface="Cambria Math"/>
                              </a:rPr>
                            </m:ctrlPr>
                          </m:sSupPr>
                          <m:e>
                            <m:r>
                              <a:rPr lang="en-US" b="0" i="1" smtClean="0">
                                <a:latin typeface="Cambria Math"/>
                              </a:rPr>
                              <m:t>𝑥</m:t>
                            </m:r>
                          </m:e>
                          <m:sup>
                            <m:r>
                              <a:rPr lang="en-US" b="0" i="1" smtClean="0">
                                <a:latin typeface="Cambria Math"/>
                              </a:rPr>
                              <m:t>2</m:t>
                            </m:r>
                          </m:sup>
                        </m:sSup>
                      </m:num>
                      <m:den>
                        <m:r>
                          <a:rPr lang="en-US" b="0" i="1" smtClean="0">
                            <a:latin typeface="Cambria Math"/>
                          </a:rPr>
                          <m:t>3</m:t>
                        </m:r>
                        <m:r>
                          <a:rPr lang="en-US" b="0" i="1" smtClean="0">
                            <a:latin typeface="Cambria Math"/>
                          </a:rPr>
                          <m:t>𝑦</m:t>
                        </m:r>
                      </m:den>
                    </m:f>
                    <m:r>
                      <a:rPr lang="en-US" b="0" i="1" smtClean="0">
                        <a:latin typeface="Cambria Math"/>
                      </a:rPr>
                      <m:t>−</m:t>
                    </m:r>
                    <m:f>
                      <m:fPr>
                        <m:ctrlPr>
                          <a:rPr lang="en-US" b="0" i="1" smtClean="0">
                            <a:latin typeface="Cambria Math"/>
                          </a:rPr>
                        </m:ctrlPr>
                      </m:fPr>
                      <m:num>
                        <m:r>
                          <a:rPr lang="en-US" b="0" i="1" smtClean="0">
                            <a:latin typeface="Cambria Math"/>
                          </a:rPr>
                          <m:t>2</m:t>
                        </m:r>
                      </m:num>
                      <m:den>
                        <m:r>
                          <a:rPr lang="en-US" b="0" i="1" smtClean="0">
                            <a:latin typeface="Cambria Math"/>
                          </a:rPr>
                          <m:t>6</m:t>
                        </m:r>
                        <m:r>
                          <a:rPr lang="en-US" b="0" i="1" smtClean="0">
                            <a:latin typeface="Cambria Math"/>
                          </a:rPr>
                          <m:t>𝑥𝑦</m:t>
                        </m:r>
                      </m:den>
                    </m:f>
                  </m:oMath>
                </a14:m>
                <a:r>
                  <a:rPr lang="en-US" dirty="0" smtClean="0"/>
                  <a:t>           </a:t>
                </a:r>
                <a14:m>
                  <m:oMath xmlns:m="http://schemas.openxmlformats.org/officeDocument/2006/math">
                    <m:f>
                      <m:fPr>
                        <m:ctrlPr>
                          <a:rPr lang="en-US" i="1" dirty="0" smtClean="0">
                            <a:latin typeface="Cambria Math"/>
                          </a:rPr>
                        </m:ctrlPr>
                      </m:fPr>
                      <m:num>
                        <m:r>
                          <a:rPr lang="en-US" b="0" i="1" dirty="0" smtClean="0">
                            <a:latin typeface="Cambria Math"/>
                          </a:rPr>
                          <m:t>𝑥</m:t>
                        </m:r>
                        <m:r>
                          <a:rPr lang="en-US" b="0" i="1" dirty="0" smtClean="0">
                            <a:latin typeface="Cambria Math"/>
                          </a:rPr>
                          <m:t>+3</m:t>
                        </m:r>
                      </m:num>
                      <m:den>
                        <m:r>
                          <a:rPr lang="en-US" b="0" i="1" dirty="0" smtClean="0">
                            <a:latin typeface="Cambria Math"/>
                          </a:rPr>
                          <m:t>5</m:t>
                        </m:r>
                        <m:r>
                          <a:rPr lang="en-US" b="0" i="1" dirty="0" smtClean="0">
                            <a:latin typeface="Cambria Math"/>
                          </a:rPr>
                          <m:t>𝑥</m:t>
                        </m:r>
                        <m:r>
                          <a:rPr lang="en-US" b="0" i="1" dirty="0" smtClean="0">
                            <a:latin typeface="Cambria Math"/>
                          </a:rPr>
                          <m:t>+10</m:t>
                        </m:r>
                      </m:den>
                    </m:f>
                    <m:r>
                      <a:rPr lang="en-US" b="0" i="1" dirty="0" smtClean="0">
                        <a:latin typeface="Cambria Math"/>
                      </a:rPr>
                      <m:t>+</m:t>
                    </m:r>
                    <m:f>
                      <m:fPr>
                        <m:ctrlPr>
                          <a:rPr lang="en-US" b="0" i="1" dirty="0" smtClean="0">
                            <a:latin typeface="Cambria Math"/>
                          </a:rPr>
                        </m:ctrlPr>
                      </m:fPr>
                      <m:num>
                        <m:r>
                          <a:rPr lang="en-US" b="0" i="1" dirty="0" smtClean="0">
                            <a:latin typeface="Cambria Math"/>
                          </a:rPr>
                          <m:t>3</m:t>
                        </m:r>
                        <m:r>
                          <a:rPr lang="en-US" b="0" i="1" dirty="0" smtClean="0">
                            <a:latin typeface="Cambria Math"/>
                          </a:rPr>
                          <m:t>𝑥</m:t>
                        </m:r>
                      </m:num>
                      <m:den>
                        <m:r>
                          <a:rPr lang="en-US" b="0" i="1" dirty="0" smtClean="0">
                            <a:latin typeface="Cambria Math"/>
                          </a:rPr>
                          <m:t>𝑥</m:t>
                        </m:r>
                        <m:r>
                          <a:rPr lang="en-US" b="0" i="1" dirty="0" smtClean="0">
                            <a:latin typeface="Cambria Math"/>
                          </a:rPr>
                          <m:t>+2</m:t>
                        </m:r>
                      </m:den>
                    </m:f>
                  </m:oMath>
                </a14:m>
                <a:r>
                  <a:rPr lang="en-US" dirty="0" smtClean="0"/>
                  <a:t>                 </a:t>
                </a:r>
                <a14:m>
                  <m:oMath xmlns:m="http://schemas.openxmlformats.org/officeDocument/2006/math">
                    <m:f>
                      <m:fPr>
                        <m:ctrlPr>
                          <a:rPr lang="en-US" i="1" dirty="0" smtClean="0">
                            <a:latin typeface="Cambria Math"/>
                          </a:rPr>
                        </m:ctrlPr>
                      </m:fPr>
                      <m:num>
                        <m:r>
                          <a:rPr lang="en-US" b="0" i="1" dirty="0" smtClean="0">
                            <a:latin typeface="Cambria Math"/>
                          </a:rPr>
                          <m:t>4</m:t>
                        </m:r>
                        <m:r>
                          <a:rPr lang="en-US" b="0" i="1" dirty="0" smtClean="0">
                            <a:latin typeface="Cambria Math"/>
                          </a:rPr>
                          <m:t>𝑥</m:t>
                        </m:r>
                      </m:num>
                      <m:den>
                        <m:sSup>
                          <m:sSupPr>
                            <m:ctrlPr>
                              <a:rPr lang="en-US" i="1" dirty="0" smtClean="0">
                                <a:latin typeface="Cambria Math"/>
                              </a:rPr>
                            </m:ctrlPr>
                          </m:sSupPr>
                          <m:e>
                            <m:r>
                              <a:rPr lang="en-US" b="0" i="1" dirty="0" smtClean="0">
                                <a:latin typeface="Cambria Math"/>
                              </a:rPr>
                              <m:t>𝑥</m:t>
                            </m:r>
                          </m:e>
                          <m:sup>
                            <m:r>
                              <a:rPr lang="en-US" b="0" i="1" dirty="0" smtClean="0">
                                <a:latin typeface="Cambria Math"/>
                              </a:rPr>
                              <m:t>2</m:t>
                            </m:r>
                          </m:sup>
                        </m:sSup>
                        <m:r>
                          <a:rPr lang="en-US" b="0" i="1" dirty="0" smtClean="0">
                            <a:latin typeface="Cambria Math"/>
                          </a:rPr>
                          <m:t>−9</m:t>
                        </m:r>
                      </m:den>
                    </m:f>
                    <m:r>
                      <a:rPr lang="en-US" b="0" i="1" dirty="0" smtClean="0">
                        <a:latin typeface="Cambria Math"/>
                      </a:rPr>
                      <m:t>+</m:t>
                    </m:r>
                    <m:f>
                      <m:fPr>
                        <m:ctrlPr>
                          <a:rPr lang="en-US" b="0" i="1" dirty="0" smtClean="0">
                            <a:latin typeface="Cambria Math"/>
                          </a:rPr>
                        </m:ctrlPr>
                      </m:fPr>
                      <m:num>
                        <m:r>
                          <a:rPr lang="en-US" b="0" i="1" dirty="0" smtClean="0">
                            <a:latin typeface="Cambria Math"/>
                          </a:rPr>
                          <m:t>𝑥</m:t>
                        </m:r>
                        <m:r>
                          <a:rPr lang="en-US" b="0" i="1" dirty="0" smtClean="0">
                            <a:latin typeface="Cambria Math"/>
                          </a:rPr>
                          <m:t>+7</m:t>
                        </m:r>
                      </m:num>
                      <m:den>
                        <m:sSup>
                          <m:sSupPr>
                            <m:ctrlPr>
                              <a:rPr lang="en-US" b="0" i="1" dirty="0" smtClean="0">
                                <a:latin typeface="Cambria Math"/>
                              </a:rPr>
                            </m:ctrlPr>
                          </m:sSupPr>
                          <m:e>
                            <m:r>
                              <a:rPr lang="en-US" b="0" i="1" dirty="0" smtClean="0">
                                <a:latin typeface="Cambria Math"/>
                              </a:rPr>
                              <m:t>𝑥</m:t>
                            </m:r>
                          </m:e>
                          <m:sup>
                            <m:r>
                              <a:rPr lang="en-US" b="0" i="1" dirty="0" smtClean="0">
                                <a:latin typeface="Cambria Math"/>
                              </a:rPr>
                              <m:t>2</m:t>
                            </m:r>
                          </m:sup>
                        </m:sSup>
                        <m:r>
                          <a:rPr lang="en-US" b="0" i="1" dirty="0" smtClean="0">
                            <a:latin typeface="Cambria Math"/>
                          </a:rPr>
                          <m:t>+7</m:t>
                        </m:r>
                        <m:r>
                          <a:rPr lang="en-US" b="0" i="1" dirty="0" smtClean="0">
                            <a:latin typeface="Cambria Math"/>
                          </a:rPr>
                          <m:t>𝑥</m:t>
                        </m:r>
                        <m:r>
                          <a:rPr lang="en-US" b="0" i="1" dirty="0" smtClean="0">
                            <a:latin typeface="Cambria Math"/>
                          </a:rPr>
                          <m:t>+12</m:t>
                        </m:r>
                      </m:den>
                    </m:f>
                  </m:oMath>
                </a14:m>
                <a:endParaRPr lang="en-US" dirty="0" smtClean="0"/>
              </a:p>
              <a:p>
                <a:pPr marL="0" indent="0">
                  <a:buNone/>
                </a:pPr>
                <a:endParaRPr lang="en-US" dirty="0"/>
              </a:p>
              <a:p>
                <a:endParaRPr lang="en-US" dirty="0" smtClean="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1185" t="-2022"/>
                </a:stretch>
              </a:blipFill>
            </p:spPr>
            <p:txBody>
              <a:bodyPr/>
              <a:lstStyle/>
              <a:p>
                <a:r>
                  <a:rPr lang="en-US">
                    <a:noFill/>
                  </a:rPr>
                  <a:t> </a:t>
                </a:r>
              </a:p>
            </p:txBody>
          </p:sp>
        </mc:Fallback>
      </mc:AlternateContent>
    </p:spTree>
    <p:extLst>
      <p:ext uri="{BB962C8B-B14F-4D97-AF65-F5344CB8AC3E}">
        <p14:creationId xmlns:p14="http://schemas.microsoft.com/office/powerpoint/2010/main" xmlns="" val="12754961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2:  change numerators – </a:t>
            </a:r>
            <a:r>
              <a:rPr lang="en-US" smtClean="0"/>
              <a:t>simplify completely</a:t>
            </a:r>
            <a:endParaRPr lang="en-US" dirty="0"/>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p:txBody>
              <a:bodyPr>
                <a:normAutofit fontScale="85000" lnSpcReduction="10000"/>
              </a:bodyPr>
              <a:lstStyle/>
              <a:p>
                <a:r>
                  <a:rPr lang="en-US" dirty="0" smtClean="0"/>
                  <a:t>Case 1 – already same</a:t>
                </a:r>
              </a:p>
              <a:p>
                <a:pPr marL="0" indent="0">
                  <a:buNone/>
                </a:pPr>
                <a:r>
                  <a:rPr lang="en-US" dirty="0"/>
                  <a:t>    </a:t>
                </a:r>
                <a14:m>
                  <m:oMath xmlns:m="http://schemas.openxmlformats.org/officeDocument/2006/math">
                    <m:f>
                      <m:fPr>
                        <m:ctrlPr>
                          <a:rPr lang="en-US" i="1">
                            <a:latin typeface="Cambria Math"/>
                          </a:rPr>
                        </m:ctrlPr>
                      </m:fPr>
                      <m:num>
                        <m:r>
                          <a:rPr lang="en-US" i="1">
                            <a:latin typeface="Cambria Math"/>
                          </a:rPr>
                          <m:t>𝑥</m:t>
                        </m:r>
                        <m:r>
                          <a:rPr lang="en-US" i="1">
                            <a:latin typeface="Cambria Math"/>
                          </a:rPr>
                          <m:t>+5</m:t>
                        </m:r>
                      </m:num>
                      <m:den>
                        <m:r>
                          <a:rPr lang="en-US" i="1">
                            <a:latin typeface="Cambria Math"/>
                          </a:rPr>
                          <m:t>𝑥</m:t>
                        </m:r>
                        <m:r>
                          <a:rPr lang="en-US" i="1">
                            <a:latin typeface="Cambria Math"/>
                          </a:rPr>
                          <m:t> −3</m:t>
                        </m:r>
                      </m:den>
                    </m:f>
                    <m:r>
                      <a:rPr lang="en-US" i="1">
                        <a:latin typeface="Cambria Math"/>
                      </a:rPr>
                      <m:t>+</m:t>
                    </m:r>
                    <m:f>
                      <m:fPr>
                        <m:ctrlPr>
                          <a:rPr lang="en-US" i="1">
                            <a:latin typeface="Cambria Math"/>
                          </a:rPr>
                        </m:ctrlPr>
                      </m:fPr>
                      <m:num>
                        <m:r>
                          <a:rPr lang="en-US" i="1">
                            <a:latin typeface="Cambria Math"/>
                          </a:rPr>
                          <m:t>2</m:t>
                        </m:r>
                        <m:r>
                          <a:rPr lang="en-US" i="1">
                            <a:latin typeface="Cambria Math"/>
                          </a:rPr>
                          <m:t>𝑥</m:t>
                        </m:r>
                        <m:r>
                          <a:rPr lang="en-US" i="1">
                            <a:latin typeface="Cambria Math"/>
                          </a:rPr>
                          <m:t> −9</m:t>
                        </m:r>
                      </m:num>
                      <m:den>
                        <m:r>
                          <a:rPr lang="en-US" i="1">
                            <a:latin typeface="Cambria Math"/>
                          </a:rPr>
                          <m:t>𝑥</m:t>
                        </m:r>
                        <m:r>
                          <a:rPr lang="en-US" i="1">
                            <a:latin typeface="Cambria Math"/>
                          </a:rPr>
                          <m:t> −3</m:t>
                        </m:r>
                      </m:den>
                    </m:f>
                  </m:oMath>
                </a14:m>
                <a:endParaRPr lang="en-US" dirty="0"/>
              </a:p>
              <a:p>
                <a:endParaRPr lang="en-US" dirty="0"/>
              </a:p>
              <a:p>
                <a:r>
                  <a:rPr lang="en-US" dirty="0"/>
                  <a:t>Case 2 -  share no factors</a:t>
                </a:r>
              </a:p>
              <a:p>
                <a:pPr marL="0" indent="0">
                  <a:buNone/>
                </a:pPr>
                <a14:m>
                  <m:oMath xmlns:m="http://schemas.openxmlformats.org/officeDocument/2006/math">
                    <m:f>
                      <m:fPr>
                        <m:ctrlPr>
                          <a:rPr lang="en-US" i="1">
                            <a:latin typeface="Cambria Math"/>
                          </a:rPr>
                        </m:ctrlPr>
                      </m:fPr>
                      <m:num>
                        <m:r>
                          <a:rPr lang="en-US" i="1">
                            <a:latin typeface="Cambria Math"/>
                          </a:rPr>
                          <m:t>5</m:t>
                        </m:r>
                        <m:r>
                          <a:rPr lang="en-US" i="1">
                            <a:latin typeface="Cambria Math"/>
                          </a:rPr>
                          <m:t>𝑥</m:t>
                        </m:r>
                      </m:num>
                      <m:den>
                        <m:r>
                          <a:rPr lang="en-US" i="1">
                            <a:latin typeface="Cambria Math"/>
                          </a:rPr>
                          <m:t>𝑥</m:t>
                        </m:r>
                      </m:den>
                    </m:f>
                    <m:r>
                      <a:rPr lang="en-US" i="1">
                        <a:latin typeface="Cambria Math"/>
                      </a:rPr>
                      <m:t>−</m:t>
                    </m:r>
                    <m:f>
                      <m:fPr>
                        <m:ctrlPr>
                          <a:rPr lang="en-US" i="1">
                            <a:latin typeface="Cambria Math"/>
                          </a:rPr>
                        </m:ctrlPr>
                      </m:fPr>
                      <m:num>
                        <m:r>
                          <a:rPr lang="en-US" i="1">
                            <a:latin typeface="Cambria Math"/>
                          </a:rPr>
                          <m:t>𝑥</m:t>
                        </m:r>
                        <m:r>
                          <a:rPr lang="en-US" i="1">
                            <a:latin typeface="Cambria Math"/>
                          </a:rPr>
                          <m:t>+4</m:t>
                        </m:r>
                      </m:num>
                      <m:den>
                        <m:r>
                          <a:rPr lang="en-US" i="1">
                            <a:latin typeface="Cambria Math"/>
                          </a:rPr>
                          <m:t>2</m:t>
                        </m:r>
                      </m:den>
                    </m:f>
                  </m:oMath>
                </a14:m>
                <a:r>
                  <a:rPr lang="en-US" dirty="0"/>
                  <a:t>            </a:t>
                </a:r>
                <a14:m>
                  <m:oMath xmlns:m="http://schemas.openxmlformats.org/officeDocument/2006/math">
                    <m:f>
                      <m:fPr>
                        <m:ctrlPr>
                          <a:rPr lang="en-US" i="1" dirty="0">
                            <a:latin typeface="Cambria Math"/>
                          </a:rPr>
                        </m:ctrlPr>
                      </m:fPr>
                      <m:num>
                        <m:r>
                          <a:rPr lang="en-US" i="1" dirty="0">
                            <a:latin typeface="Cambria Math"/>
                          </a:rPr>
                          <m:t>𝑥</m:t>
                        </m:r>
                        <m:r>
                          <a:rPr lang="en-US" i="1" dirty="0">
                            <a:latin typeface="Cambria Math"/>
                          </a:rPr>
                          <m:t>−2</m:t>
                        </m:r>
                      </m:num>
                      <m:den>
                        <m:r>
                          <a:rPr lang="en-US" i="1" dirty="0">
                            <a:latin typeface="Cambria Math"/>
                          </a:rPr>
                          <m:t>𝑥</m:t>
                        </m:r>
                        <m:r>
                          <a:rPr lang="en-US" i="1" dirty="0">
                            <a:latin typeface="Cambria Math"/>
                          </a:rPr>
                          <m:t>+4</m:t>
                        </m:r>
                      </m:den>
                    </m:f>
                    <m:r>
                      <a:rPr lang="en-US" i="1" dirty="0">
                        <a:latin typeface="Cambria Math"/>
                      </a:rPr>
                      <m:t>+</m:t>
                    </m:r>
                    <m:f>
                      <m:fPr>
                        <m:ctrlPr>
                          <a:rPr lang="en-US" i="1" dirty="0">
                            <a:latin typeface="Cambria Math"/>
                          </a:rPr>
                        </m:ctrlPr>
                      </m:fPr>
                      <m:num>
                        <m:r>
                          <a:rPr lang="en-US" i="1" dirty="0">
                            <a:latin typeface="Cambria Math"/>
                          </a:rPr>
                          <m:t>3</m:t>
                        </m:r>
                        <m:r>
                          <a:rPr lang="en-US" i="1" dirty="0">
                            <a:latin typeface="Cambria Math"/>
                          </a:rPr>
                          <m:t>𝑥</m:t>
                        </m:r>
                      </m:num>
                      <m:den>
                        <m:r>
                          <a:rPr lang="en-US" i="1" dirty="0">
                            <a:latin typeface="Cambria Math"/>
                          </a:rPr>
                          <m:t>𝑥</m:t>
                        </m:r>
                        <m:r>
                          <a:rPr lang="en-US" i="1" dirty="0">
                            <a:latin typeface="Cambria Math"/>
                          </a:rPr>
                          <m:t>+2</m:t>
                        </m:r>
                      </m:den>
                    </m:f>
                  </m:oMath>
                </a14:m>
                <a:r>
                  <a:rPr lang="en-US" dirty="0"/>
                  <a:t>           </a:t>
                </a:r>
                <a14:m>
                  <m:oMath xmlns:m="http://schemas.openxmlformats.org/officeDocument/2006/math">
                    <m:f>
                      <m:fPr>
                        <m:ctrlPr>
                          <a:rPr lang="en-US" i="1" dirty="0">
                            <a:latin typeface="Cambria Math"/>
                          </a:rPr>
                        </m:ctrlPr>
                      </m:fPr>
                      <m:num>
                        <m:r>
                          <a:rPr lang="en-US" i="1" dirty="0">
                            <a:latin typeface="Cambria Math"/>
                          </a:rPr>
                          <m:t>5</m:t>
                        </m:r>
                        <m:r>
                          <a:rPr lang="en-US" i="1" dirty="0">
                            <a:latin typeface="Cambria Math"/>
                          </a:rPr>
                          <m:t>𝑥</m:t>
                        </m:r>
                      </m:num>
                      <m:den>
                        <m:r>
                          <a:rPr lang="en-US" i="1" dirty="0">
                            <a:latin typeface="Cambria Math"/>
                          </a:rPr>
                          <m:t>2</m:t>
                        </m:r>
                        <m:r>
                          <a:rPr lang="en-US" i="1" dirty="0">
                            <a:latin typeface="Cambria Math"/>
                          </a:rPr>
                          <m:t>𝑥</m:t>
                        </m:r>
                        <m:r>
                          <a:rPr lang="en-US" i="1" dirty="0">
                            <a:latin typeface="Cambria Math"/>
                          </a:rPr>
                          <m:t>+3</m:t>
                        </m:r>
                      </m:den>
                    </m:f>
                    <m:r>
                      <a:rPr lang="en-US" i="1" dirty="0">
                        <a:latin typeface="Cambria Math"/>
                      </a:rPr>
                      <m:t>−</m:t>
                    </m:r>
                    <m:f>
                      <m:fPr>
                        <m:ctrlPr>
                          <a:rPr lang="en-US" i="1" dirty="0">
                            <a:latin typeface="Cambria Math"/>
                          </a:rPr>
                        </m:ctrlPr>
                      </m:fPr>
                      <m:num>
                        <m:r>
                          <a:rPr lang="en-US" i="1" dirty="0">
                            <a:latin typeface="Cambria Math"/>
                          </a:rPr>
                          <m:t>3</m:t>
                        </m:r>
                        <m:r>
                          <a:rPr lang="en-US" i="1" dirty="0">
                            <a:latin typeface="Cambria Math"/>
                          </a:rPr>
                          <m:t>𝑥</m:t>
                        </m:r>
                        <m:r>
                          <a:rPr lang="en-US" i="1" dirty="0">
                            <a:latin typeface="Cambria Math"/>
                          </a:rPr>
                          <m:t>−4</m:t>
                        </m:r>
                      </m:num>
                      <m:den>
                        <m:r>
                          <a:rPr lang="en-US" i="1" dirty="0">
                            <a:latin typeface="Cambria Math"/>
                          </a:rPr>
                          <m:t>3</m:t>
                        </m:r>
                        <m:r>
                          <a:rPr lang="en-US" i="1" dirty="0">
                            <a:latin typeface="Cambria Math"/>
                          </a:rPr>
                          <m:t>𝑥</m:t>
                        </m:r>
                      </m:den>
                    </m:f>
                  </m:oMath>
                </a14:m>
                <a:endParaRPr lang="en-US" dirty="0"/>
              </a:p>
              <a:p>
                <a:endParaRPr lang="en-US" dirty="0"/>
              </a:p>
              <a:p>
                <a:r>
                  <a:rPr lang="en-US" dirty="0"/>
                  <a:t>Case 3 - share some factors</a:t>
                </a:r>
              </a:p>
              <a:p>
                <a:pPr marL="0" indent="0">
                  <a:buNone/>
                </a:pPr>
                <a:r>
                  <a:rPr lang="en-US" dirty="0"/>
                  <a:t>    </a:t>
                </a:r>
                <a14:m>
                  <m:oMath xmlns:m="http://schemas.openxmlformats.org/officeDocument/2006/math">
                    <m:f>
                      <m:fPr>
                        <m:ctrlPr>
                          <a:rPr lang="en-US" i="1">
                            <a:latin typeface="Cambria Math"/>
                          </a:rPr>
                        </m:ctrlPr>
                      </m:fPr>
                      <m:num>
                        <m:sSup>
                          <m:sSupPr>
                            <m:ctrlPr>
                              <a:rPr lang="en-US" i="1">
                                <a:latin typeface="Cambria Math"/>
                              </a:rPr>
                            </m:ctrlPr>
                          </m:sSupPr>
                          <m:e>
                            <m:r>
                              <a:rPr lang="en-US" i="1">
                                <a:latin typeface="Cambria Math"/>
                              </a:rPr>
                              <m:t>𝑥</m:t>
                            </m:r>
                          </m:e>
                          <m:sup>
                            <m:r>
                              <a:rPr lang="en-US" i="1">
                                <a:latin typeface="Cambria Math"/>
                              </a:rPr>
                              <m:t>2</m:t>
                            </m:r>
                          </m:sup>
                        </m:sSup>
                      </m:num>
                      <m:den>
                        <m:r>
                          <a:rPr lang="en-US" i="1">
                            <a:latin typeface="Cambria Math"/>
                          </a:rPr>
                          <m:t>3</m:t>
                        </m:r>
                        <m:r>
                          <a:rPr lang="en-US" i="1">
                            <a:latin typeface="Cambria Math"/>
                          </a:rPr>
                          <m:t>𝑦</m:t>
                        </m:r>
                      </m:den>
                    </m:f>
                    <m:r>
                      <a:rPr lang="en-US" i="1">
                        <a:latin typeface="Cambria Math"/>
                      </a:rPr>
                      <m:t>−</m:t>
                    </m:r>
                    <m:f>
                      <m:fPr>
                        <m:ctrlPr>
                          <a:rPr lang="en-US" i="1">
                            <a:latin typeface="Cambria Math"/>
                          </a:rPr>
                        </m:ctrlPr>
                      </m:fPr>
                      <m:num>
                        <m:r>
                          <a:rPr lang="en-US" i="1">
                            <a:latin typeface="Cambria Math"/>
                          </a:rPr>
                          <m:t>2</m:t>
                        </m:r>
                      </m:num>
                      <m:den>
                        <m:r>
                          <a:rPr lang="en-US" i="1">
                            <a:latin typeface="Cambria Math"/>
                          </a:rPr>
                          <m:t>6</m:t>
                        </m:r>
                        <m:r>
                          <a:rPr lang="en-US" i="1">
                            <a:latin typeface="Cambria Math"/>
                          </a:rPr>
                          <m:t>𝑥𝑦</m:t>
                        </m:r>
                      </m:den>
                    </m:f>
                  </m:oMath>
                </a14:m>
                <a:r>
                  <a:rPr lang="en-US" dirty="0"/>
                  <a:t>           </a:t>
                </a:r>
                <a14:m>
                  <m:oMath xmlns:m="http://schemas.openxmlformats.org/officeDocument/2006/math">
                    <m:f>
                      <m:fPr>
                        <m:ctrlPr>
                          <a:rPr lang="en-US" i="1" dirty="0">
                            <a:latin typeface="Cambria Math"/>
                          </a:rPr>
                        </m:ctrlPr>
                      </m:fPr>
                      <m:num>
                        <m:r>
                          <a:rPr lang="en-US" i="1" dirty="0">
                            <a:latin typeface="Cambria Math"/>
                          </a:rPr>
                          <m:t>𝑥</m:t>
                        </m:r>
                        <m:r>
                          <a:rPr lang="en-US" i="1" dirty="0">
                            <a:latin typeface="Cambria Math"/>
                          </a:rPr>
                          <m:t>+3</m:t>
                        </m:r>
                      </m:num>
                      <m:den>
                        <m:r>
                          <a:rPr lang="en-US" i="1" dirty="0">
                            <a:latin typeface="Cambria Math"/>
                          </a:rPr>
                          <m:t>5</m:t>
                        </m:r>
                        <m:r>
                          <a:rPr lang="en-US" i="1" dirty="0">
                            <a:latin typeface="Cambria Math"/>
                          </a:rPr>
                          <m:t>𝑥</m:t>
                        </m:r>
                        <m:r>
                          <a:rPr lang="en-US" i="1" dirty="0">
                            <a:latin typeface="Cambria Math"/>
                          </a:rPr>
                          <m:t>+10</m:t>
                        </m:r>
                      </m:den>
                    </m:f>
                    <m:r>
                      <a:rPr lang="en-US" i="1" dirty="0">
                        <a:latin typeface="Cambria Math"/>
                      </a:rPr>
                      <m:t>+</m:t>
                    </m:r>
                    <m:f>
                      <m:fPr>
                        <m:ctrlPr>
                          <a:rPr lang="en-US" i="1" dirty="0">
                            <a:latin typeface="Cambria Math"/>
                          </a:rPr>
                        </m:ctrlPr>
                      </m:fPr>
                      <m:num>
                        <m:r>
                          <a:rPr lang="en-US" i="1" dirty="0">
                            <a:latin typeface="Cambria Math"/>
                          </a:rPr>
                          <m:t>3</m:t>
                        </m:r>
                        <m:r>
                          <a:rPr lang="en-US" i="1" dirty="0">
                            <a:latin typeface="Cambria Math"/>
                          </a:rPr>
                          <m:t>𝑥</m:t>
                        </m:r>
                      </m:num>
                      <m:den>
                        <m:r>
                          <a:rPr lang="en-US" i="1" dirty="0">
                            <a:latin typeface="Cambria Math"/>
                          </a:rPr>
                          <m:t>𝑥</m:t>
                        </m:r>
                        <m:r>
                          <a:rPr lang="en-US" i="1" dirty="0">
                            <a:latin typeface="Cambria Math"/>
                          </a:rPr>
                          <m:t>+2</m:t>
                        </m:r>
                      </m:den>
                    </m:f>
                  </m:oMath>
                </a14:m>
                <a:r>
                  <a:rPr lang="en-US" dirty="0"/>
                  <a:t>                 </a:t>
                </a:r>
                <a14:m>
                  <m:oMath xmlns:m="http://schemas.openxmlformats.org/officeDocument/2006/math">
                    <m:f>
                      <m:fPr>
                        <m:ctrlPr>
                          <a:rPr lang="en-US" i="1" dirty="0">
                            <a:latin typeface="Cambria Math"/>
                          </a:rPr>
                        </m:ctrlPr>
                      </m:fPr>
                      <m:num>
                        <m:r>
                          <a:rPr lang="en-US" i="1" dirty="0">
                            <a:latin typeface="Cambria Math"/>
                          </a:rPr>
                          <m:t>4</m:t>
                        </m:r>
                        <m:r>
                          <a:rPr lang="en-US" i="1" dirty="0">
                            <a:latin typeface="Cambria Math"/>
                          </a:rPr>
                          <m:t>𝑥</m:t>
                        </m:r>
                      </m:num>
                      <m:den>
                        <m:sSup>
                          <m:sSupPr>
                            <m:ctrlPr>
                              <a:rPr lang="en-US" i="1" dirty="0">
                                <a:latin typeface="Cambria Math"/>
                              </a:rPr>
                            </m:ctrlPr>
                          </m:sSupPr>
                          <m:e>
                            <m:r>
                              <a:rPr lang="en-US" i="1" dirty="0">
                                <a:latin typeface="Cambria Math"/>
                              </a:rPr>
                              <m:t>𝑥</m:t>
                            </m:r>
                          </m:e>
                          <m:sup>
                            <m:r>
                              <a:rPr lang="en-US" i="1" dirty="0">
                                <a:latin typeface="Cambria Math"/>
                              </a:rPr>
                              <m:t>2</m:t>
                            </m:r>
                          </m:sup>
                        </m:sSup>
                        <m:r>
                          <a:rPr lang="en-US" i="1" dirty="0">
                            <a:latin typeface="Cambria Math"/>
                          </a:rPr>
                          <m:t>−9</m:t>
                        </m:r>
                      </m:den>
                    </m:f>
                    <m:r>
                      <a:rPr lang="en-US" i="1" dirty="0">
                        <a:latin typeface="Cambria Math"/>
                      </a:rPr>
                      <m:t>+</m:t>
                    </m:r>
                    <m:f>
                      <m:fPr>
                        <m:ctrlPr>
                          <a:rPr lang="en-US" i="1" dirty="0">
                            <a:latin typeface="Cambria Math"/>
                          </a:rPr>
                        </m:ctrlPr>
                      </m:fPr>
                      <m:num>
                        <m:r>
                          <a:rPr lang="en-US" i="1" dirty="0">
                            <a:latin typeface="Cambria Math"/>
                          </a:rPr>
                          <m:t>𝑥</m:t>
                        </m:r>
                        <m:r>
                          <a:rPr lang="en-US" i="1" dirty="0">
                            <a:latin typeface="Cambria Math"/>
                          </a:rPr>
                          <m:t>+7</m:t>
                        </m:r>
                      </m:num>
                      <m:den>
                        <m:sSup>
                          <m:sSupPr>
                            <m:ctrlPr>
                              <a:rPr lang="en-US" i="1" dirty="0">
                                <a:latin typeface="Cambria Math"/>
                              </a:rPr>
                            </m:ctrlPr>
                          </m:sSupPr>
                          <m:e>
                            <m:r>
                              <a:rPr lang="en-US" i="1" dirty="0">
                                <a:latin typeface="Cambria Math"/>
                              </a:rPr>
                              <m:t>𝑥</m:t>
                            </m:r>
                          </m:e>
                          <m:sup>
                            <m:r>
                              <a:rPr lang="en-US" i="1" dirty="0">
                                <a:latin typeface="Cambria Math"/>
                              </a:rPr>
                              <m:t>2</m:t>
                            </m:r>
                          </m:sup>
                        </m:sSup>
                        <m:r>
                          <a:rPr lang="en-US" i="1" dirty="0">
                            <a:latin typeface="Cambria Math"/>
                          </a:rPr>
                          <m:t>+7</m:t>
                        </m:r>
                        <m:r>
                          <a:rPr lang="en-US" i="1" dirty="0">
                            <a:latin typeface="Cambria Math"/>
                          </a:rPr>
                          <m:t>𝑥</m:t>
                        </m:r>
                        <m:r>
                          <a:rPr lang="en-US" i="1" dirty="0">
                            <a:latin typeface="Cambria Math"/>
                          </a:rPr>
                          <m:t>+12</m:t>
                        </m:r>
                      </m:den>
                    </m:f>
                  </m:oMath>
                </a14:m>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1185" t="-2022"/>
                </a:stretch>
              </a:blipFill>
            </p:spPr>
            <p:txBody>
              <a:bodyPr/>
              <a:lstStyle/>
              <a:p>
                <a:r>
                  <a:rPr lang="en-US">
                    <a:noFill/>
                  </a:rPr>
                  <a:t> </a:t>
                </a:r>
              </a:p>
            </p:txBody>
          </p:sp>
        </mc:Fallback>
      </mc:AlternateContent>
    </p:spTree>
    <p:extLst>
      <p:ext uri="{BB962C8B-B14F-4D97-AF65-F5344CB8AC3E}">
        <p14:creationId xmlns:p14="http://schemas.microsoft.com/office/powerpoint/2010/main" xmlns="" val="18806748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3: combine like terms in numerators</a:t>
            </a:r>
            <a:endParaRPr lang="en-US" dirty="0"/>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p:txBody>
              <a:bodyPr>
                <a:normAutofit fontScale="85000" lnSpcReduction="10000"/>
              </a:bodyPr>
              <a:lstStyle/>
              <a:p>
                <a:r>
                  <a:rPr lang="en-US" dirty="0" smtClean="0"/>
                  <a:t>Case 1 – already same</a:t>
                </a:r>
              </a:p>
              <a:p>
                <a:pPr marL="0" indent="0">
                  <a:buNone/>
                </a:pPr>
                <a:r>
                  <a:rPr lang="en-US" dirty="0"/>
                  <a:t>    </a:t>
                </a:r>
                <a14:m>
                  <m:oMath xmlns:m="http://schemas.openxmlformats.org/officeDocument/2006/math">
                    <m:f>
                      <m:fPr>
                        <m:ctrlPr>
                          <a:rPr lang="en-US" i="1">
                            <a:latin typeface="Cambria Math"/>
                          </a:rPr>
                        </m:ctrlPr>
                      </m:fPr>
                      <m:num>
                        <m:r>
                          <a:rPr lang="en-US" i="1">
                            <a:latin typeface="Cambria Math"/>
                          </a:rPr>
                          <m:t>𝑥</m:t>
                        </m:r>
                        <m:r>
                          <a:rPr lang="en-US" i="1">
                            <a:latin typeface="Cambria Math"/>
                          </a:rPr>
                          <m:t>+5</m:t>
                        </m:r>
                      </m:num>
                      <m:den>
                        <m:r>
                          <a:rPr lang="en-US" i="1">
                            <a:latin typeface="Cambria Math"/>
                          </a:rPr>
                          <m:t>𝑥</m:t>
                        </m:r>
                        <m:r>
                          <a:rPr lang="en-US" i="1">
                            <a:latin typeface="Cambria Math"/>
                          </a:rPr>
                          <m:t> −3</m:t>
                        </m:r>
                      </m:den>
                    </m:f>
                    <m:r>
                      <a:rPr lang="en-US" i="1">
                        <a:latin typeface="Cambria Math"/>
                      </a:rPr>
                      <m:t>+</m:t>
                    </m:r>
                    <m:f>
                      <m:fPr>
                        <m:ctrlPr>
                          <a:rPr lang="en-US" i="1">
                            <a:latin typeface="Cambria Math"/>
                          </a:rPr>
                        </m:ctrlPr>
                      </m:fPr>
                      <m:num>
                        <m:r>
                          <a:rPr lang="en-US" i="1">
                            <a:latin typeface="Cambria Math"/>
                          </a:rPr>
                          <m:t>2</m:t>
                        </m:r>
                        <m:r>
                          <a:rPr lang="en-US" i="1">
                            <a:latin typeface="Cambria Math"/>
                          </a:rPr>
                          <m:t>𝑥</m:t>
                        </m:r>
                        <m:r>
                          <a:rPr lang="en-US" i="1">
                            <a:latin typeface="Cambria Math"/>
                          </a:rPr>
                          <m:t> −9</m:t>
                        </m:r>
                      </m:num>
                      <m:den>
                        <m:r>
                          <a:rPr lang="en-US" i="1">
                            <a:latin typeface="Cambria Math"/>
                          </a:rPr>
                          <m:t>𝑥</m:t>
                        </m:r>
                        <m:r>
                          <a:rPr lang="en-US" i="1">
                            <a:latin typeface="Cambria Math"/>
                          </a:rPr>
                          <m:t> −3</m:t>
                        </m:r>
                      </m:den>
                    </m:f>
                  </m:oMath>
                </a14:m>
                <a:endParaRPr lang="en-US" dirty="0"/>
              </a:p>
              <a:p>
                <a:endParaRPr lang="en-US" dirty="0"/>
              </a:p>
              <a:p>
                <a:r>
                  <a:rPr lang="en-US" dirty="0"/>
                  <a:t>Case 2 -  share no factors</a:t>
                </a:r>
              </a:p>
              <a:p>
                <a:pPr marL="0" indent="0">
                  <a:buNone/>
                </a:pPr>
                <a14:m>
                  <m:oMath xmlns:m="http://schemas.openxmlformats.org/officeDocument/2006/math">
                    <m:f>
                      <m:fPr>
                        <m:ctrlPr>
                          <a:rPr lang="en-US" i="1">
                            <a:latin typeface="Cambria Math"/>
                          </a:rPr>
                        </m:ctrlPr>
                      </m:fPr>
                      <m:num>
                        <m:r>
                          <a:rPr lang="en-US" i="1">
                            <a:latin typeface="Cambria Math"/>
                          </a:rPr>
                          <m:t>5</m:t>
                        </m:r>
                        <m:r>
                          <a:rPr lang="en-US" i="1">
                            <a:latin typeface="Cambria Math"/>
                          </a:rPr>
                          <m:t>𝑥</m:t>
                        </m:r>
                      </m:num>
                      <m:den>
                        <m:r>
                          <a:rPr lang="en-US" i="1">
                            <a:latin typeface="Cambria Math"/>
                          </a:rPr>
                          <m:t>𝑥</m:t>
                        </m:r>
                      </m:den>
                    </m:f>
                    <m:r>
                      <a:rPr lang="en-US" i="1">
                        <a:latin typeface="Cambria Math"/>
                      </a:rPr>
                      <m:t>−</m:t>
                    </m:r>
                    <m:f>
                      <m:fPr>
                        <m:ctrlPr>
                          <a:rPr lang="en-US" i="1">
                            <a:latin typeface="Cambria Math"/>
                          </a:rPr>
                        </m:ctrlPr>
                      </m:fPr>
                      <m:num>
                        <m:r>
                          <a:rPr lang="en-US" i="1">
                            <a:latin typeface="Cambria Math"/>
                          </a:rPr>
                          <m:t>𝑥</m:t>
                        </m:r>
                        <m:r>
                          <a:rPr lang="en-US" i="1">
                            <a:latin typeface="Cambria Math"/>
                          </a:rPr>
                          <m:t>+4</m:t>
                        </m:r>
                      </m:num>
                      <m:den>
                        <m:r>
                          <a:rPr lang="en-US" i="1">
                            <a:latin typeface="Cambria Math"/>
                          </a:rPr>
                          <m:t>2</m:t>
                        </m:r>
                      </m:den>
                    </m:f>
                  </m:oMath>
                </a14:m>
                <a:r>
                  <a:rPr lang="en-US" dirty="0"/>
                  <a:t>            </a:t>
                </a:r>
                <a14:m>
                  <m:oMath xmlns:m="http://schemas.openxmlformats.org/officeDocument/2006/math">
                    <m:f>
                      <m:fPr>
                        <m:ctrlPr>
                          <a:rPr lang="en-US" i="1" dirty="0">
                            <a:latin typeface="Cambria Math"/>
                          </a:rPr>
                        </m:ctrlPr>
                      </m:fPr>
                      <m:num>
                        <m:r>
                          <a:rPr lang="en-US" i="1" dirty="0">
                            <a:latin typeface="Cambria Math"/>
                          </a:rPr>
                          <m:t>𝑥</m:t>
                        </m:r>
                        <m:r>
                          <a:rPr lang="en-US" i="1" dirty="0">
                            <a:latin typeface="Cambria Math"/>
                          </a:rPr>
                          <m:t>−2</m:t>
                        </m:r>
                      </m:num>
                      <m:den>
                        <m:r>
                          <a:rPr lang="en-US" i="1" dirty="0">
                            <a:latin typeface="Cambria Math"/>
                          </a:rPr>
                          <m:t>𝑥</m:t>
                        </m:r>
                        <m:r>
                          <a:rPr lang="en-US" i="1" dirty="0">
                            <a:latin typeface="Cambria Math"/>
                          </a:rPr>
                          <m:t>+4</m:t>
                        </m:r>
                      </m:den>
                    </m:f>
                    <m:r>
                      <a:rPr lang="en-US" i="1" dirty="0">
                        <a:latin typeface="Cambria Math"/>
                      </a:rPr>
                      <m:t>+</m:t>
                    </m:r>
                    <m:f>
                      <m:fPr>
                        <m:ctrlPr>
                          <a:rPr lang="en-US" i="1" dirty="0">
                            <a:latin typeface="Cambria Math"/>
                          </a:rPr>
                        </m:ctrlPr>
                      </m:fPr>
                      <m:num>
                        <m:r>
                          <a:rPr lang="en-US" i="1" dirty="0">
                            <a:latin typeface="Cambria Math"/>
                          </a:rPr>
                          <m:t>3</m:t>
                        </m:r>
                        <m:r>
                          <a:rPr lang="en-US" i="1" dirty="0">
                            <a:latin typeface="Cambria Math"/>
                          </a:rPr>
                          <m:t>𝑥</m:t>
                        </m:r>
                      </m:num>
                      <m:den>
                        <m:r>
                          <a:rPr lang="en-US" i="1" dirty="0">
                            <a:latin typeface="Cambria Math"/>
                          </a:rPr>
                          <m:t>𝑥</m:t>
                        </m:r>
                        <m:r>
                          <a:rPr lang="en-US" i="1" dirty="0">
                            <a:latin typeface="Cambria Math"/>
                          </a:rPr>
                          <m:t>+2</m:t>
                        </m:r>
                      </m:den>
                    </m:f>
                  </m:oMath>
                </a14:m>
                <a:r>
                  <a:rPr lang="en-US" dirty="0"/>
                  <a:t>           </a:t>
                </a:r>
                <a14:m>
                  <m:oMath xmlns:m="http://schemas.openxmlformats.org/officeDocument/2006/math">
                    <m:f>
                      <m:fPr>
                        <m:ctrlPr>
                          <a:rPr lang="en-US" i="1" dirty="0">
                            <a:latin typeface="Cambria Math"/>
                          </a:rPr>
                        </m:ctrlPr>
                      </m:fPr>
                      <m:num>
                        <m:r>
                          <a:rPr lang="en-US" i="1" dirty="0">
                            <a:latin typeface="Cambria Math"/>
                          </a:rPr>
                          <m:t>5</m:t>
                        </m:r>
                        <m:r>
                          <a:rPr lang="en-US" i="1" dirty="0">
                            <a:latin typeface="Cambria Math"/>
                          </a:rPr>
                          <m:t>𝑥</m:t>
                        </m:r>
                      </m:num>
                      <m:den>
                        <m:r>
                          <a:rPr lang="en-US" i="1" dirty="0">
                            <a:latin typeface="Cambria Math"/>
                          </a:rPr>
                          <m:t>2</m:t>
                        </m:r>
                        <m:r>
                          <a:rPr lang="en-US" i="1" dirty="0">
                            <a:latin typeface="Cambria Math"/>
                          </a:rPr>
                          <m:t>𝑥</m:t>
                        </m:r>
                        <m:r>
                          <a:rPr lang="en-US" i="1" dirty="0">
                            <a:latin typeface="Cambria Math"/>
                          </a:rPr>
                          <m:t>+3</m:t>
                        </m:r>
                      </m:den>
                    </m:f>
                    <m:r>
                      <a:rPr lang="en-US" i="1" dirty="0">
                        <a:latin typeface="Cambria Math"/>
                      </a:rPr>
                      <m:t>−</m:t>
                    </m:r>
                    <m:f>
                      <m:fPr>
                        <m:ctrlPr>
                          <a:rPr lang="en-US" i="1" dirty="0">
                            <a:latin typeface="Cambria Math"/>
                          </a:rPr>
                        </m:ctrlPr>
                      </m:fPr>
                      <m:num>
                        <m:r>
                          <a:rPr lang="en-US" i="1" dirty="0">
                            <a:latin typeface="Cambria Math"/>
                          </a:rPr>
                          <m:t>3</m:t>
                        </m:r>
                        <m:r>
                          <a:rPr lang="en-US" i="1" dirty="0">
                            <a:latin typeface="Cambria Math"/>
                          </a:rPr>
                          <m:t>𝑥</m:t>
                        </m:r>
                        <m:r>
                          <a:rPr lang="en-US" i="1" dirty="0">
                            <a:latin typeface="Cambria Math"/>
                          </a:rPr>
                          <m:t>−4</m:t>
                        </m:r>
                      </m:num>
                      <m:den>
                        <m:r>
                          <a:rPr lang="en-US" i="1" dirty="0">
                            <a:latin typeface="Cambria Math"/>
                          </a:rPr>
                          <m:t>3</m:t>
                        </m:r>
                        <m:r>
                          <a:rPr lang="en-US" i="1" dirty="0">
                            <a:latin typeface="Cambria Math"/>
                          </a:rPr>
                          <m:t>𝑥</m:t>
                        </m:r>
                      </m:den>
                    </m:f>
                  </m:oMath>
                </a14:m>
                <a:endParaRPr lang="en-US" dirty="0"/>
              </a:p>
              <a:p>
                <a:endParaRPr lang="en-US" dirty="0"/>
              </a:p>
              <a:p>
                <a:r>
                  <a:rPr lang="en-US" dirty="0"/>
                  <a:t>Case 3 - share some factors</a:t>
                </a:r>
              </a:p>
              <a:p>
                <a:pPr marL="0" indent="0">
                  <a:buNone/>
                </a:pPr>
                <a:r>
                  <a:rPr lang="en-US" dirty="0"/>
                  <a:t>    </a:t>
                </a:r>
                <a14:m>
                  <m:oMath xmlns:m="http://schemas.openxmlformats.org/officeDocument/2006/math">
                    <m:f>
                      <m:fPr>
                        <m:ctrlPr>
                          <a:rPr lang="en-US" i="1">
                            <a:latin typeface="Cambria Math"/>
                          </a:rPr>
                        </m:ctrlPr>
                      </m:fPr>
                      <m:num>
                        <m:sSup>
                          <m:sSupPr>
                            <m:ctrlPr>
                              <a:rPr lang="en-US" i="1">
                                <a:latin typeface="Cambria Math"/>
                              </a:rPr>
                            </m:ctrlPr>
                          </m:sSupPr>
                          <m:e>
                            <m:r>
                              <a:rPr lang="en-US" i="1">
                                <a:latin typeface="Cambria Math"/>
                              </a:rPr>
                              <m:t>𝑥</m:t>
                            </m:r>
                          </m:e>
                          <m:sup>
                            <m:r>
                              <a:rPr lang="en-US" i="1">
                                <a:latin typeface="Cambria Math"/>
                              </a:rPr>
                              <m:t>2</m:t>
                            </m:r>
                          </m:sup>
                        </m:sSup>
                      </m:num>
                      <m:den>
                        <m:r>
                          <a:rPr lang="en-US" i="1">
                            <a:latin typeface="Cambria Math"/>
                          </a:rPr>
                          <m:t>3</m:t>
                        </m:r>
                        <m:r>
                          <a:rPr lang="en-US" i="1">
                            <a:latin typeface="Cambria Math"/>
                          </a:rPr>
                          <m:t>𝑦</m:t>
                        </m:r>
                      </m:den>
                    </m:f>
                    <m:r>
                      <a:rPr lang="en-US" i="1">
                        <a:latin typeface="Cambria Math"/>
                      </a:rPr>
                      <m:t>−</m:t>
                    </m:r>
                    <m:f>
                      <m:fPr>
                        <m:ctrlPr>
                          <a:rPr lang="en-US" i="1">
                            <a:latin typeface="Cambria Math"/>
                          </a:rPr>
                        </m:ctrlPr>
                      </m:fPr>
                      <m:num>
                        <m:r>
                          <a:rPr lang="en-US" i="1">
                            <a:latin typeface="Cambria Math"/>
                          </a:rPr>
                          <m:t>2</m:t>
                        </m:r>
                      </m:num>
                      <m:den>
                        <m:r>
                          <a:rPr lang="en-US" i="1">
                            <a:latin typeface="Cambria Math"/>
                          </a:rPr>
                          <m:t>6</m:t>
                        </m:r>
                        <m:r>
                          <a:rPr lang="en-US" i="1">
                            <a:latin typeface="Cambria Math"/>
                          </a:rPr>
                          <m:t>𝑥𝑦</m:t>
                        </m:r>
                      </m:den>
                    </m:f>
                  </m:oMath>
                </a14:m>
                <a:r>
                  <a:rPr lang="en-US" dirty="0"/>
                  <a:t>           </a:t>
                </a:r>
                <a14:m>
                  <m:oMath xmlns:m="http://schemas.openxmlformats.org/officeDocument/2006/math">
                    <m:f>
                      <m:fPr>
                        <m:ctrlPr>
                          <a:rPr lang="en-US" i="1" dirty="0">
                            <a:latin typeface="Cambria Math"/>
                          </a:rPr>
                        </m:ctrlPr>
                      </m:fPr>
                      <m:num>
                        <m:r>
                          <a:rPr lang="en-US" i="1" dirty="0">
                            <a:latin typeface="Cambria Math"/>
                          </a:rPr>
                          <m:t>𝑥</m:t>
                        </m:r>
                        <m:r>
                          <a:rPr lang="en-US" i="1" dirty="0">
                            <a:latin typeface="Cambria Math"/>
                          </a:rPr>
                          <m:t>+3</m:t>
                        </m:r>
                      </m:num>
                      <m:den>
                        <m:r>
                          <a:rPr lang="en-US" i="1" dirty="0">
                            <a:latin typeface="Cambria Math"/>
                          </a:rPr>
                          <m:t>5</m:t>
                        </m:r>
                        <m:r>
                          <a:rPr lang="en-US" i="1" dirty="0">
                            <a:latin typeface="Cambria Math"/>
                          </a:rPr>
                          <m:t>𝑥</m:t>
                        </m:r>
                        <m:r>
                          <a:rPr lang="en-US" i="1" dirty="0">
                            <a:latin typeface="Cambria Math"/>
                          </a:rPr>
                          <m:t>+10</m:t>
                        </m:r>
                      </m:den>
                    </m:f>
                    <m:r>
                      <a:rPr lang="en-US" i="1" dirty="0">
                        <a:latin typeface="Cambria Math"/>
                      </a:rPr>
                      <m:t>+</m:t>
                    </m:r>
                    <m:f>
                      <m:fPr>
                        <m:ctrlPr>
                          <a:rPr lang="en-US" i="1" dirty="0">
                            <a:latin typeface="Cambria Math"/>
                          </a:rPr>
                        </m:ctrlPr>
                      </m:fPr>
                      <m:num>
                        <m:r>
                          <a:rPr lang="en-US" i="1" dirty="0">
                            <a:latin typeface="Cambria Math"/>
                          </a:rPr>
                          <m:t>3</m:t>
                        </m:r>
                        <m:r>
                          <a:rPr lang="en-US" i="1" dirty="0">
                            <a:latin typeface="Cambria Math"/>
                          </a:rPr>
                          <m:t>𝑥</m:t>
                        </m:r>
                      </m:num>
                      <m:den>
                        <m:r>
                          <a:rPr lang="en-US" i="1" dirty="0">
                            <a:latin typeface="Cambria Math"/>
                          </a:rPr>
                          <m:t>𝑥</m:t>
                        </m:r>
                        <m:r>
                          <a:rPr lang="en-US" i="1" dirty="0">
                            <a:latin typeface="Cambria Math"/>
                          </a:rPr>
                          <m:t>+2</m:t>
                        </m:r>
                      </m:den>
                    </m:f>
                  </m:oMath>
                </a14:m>
                <a:r>
                  <a:rPr lang="en-US" dirty="0"/>
                  <a:t>                 </a:t>
                </a:r>
                <a14:m>
                  <m:oMath xmlns:m="http://schemas.openxmlformats.org/officeDocument/2006/math">
                    <m:f>
                      <m:fPr>
                        <m:ctrlPr>
                          <a:rPr lang="en-US" i="1" dirty="0">
                            <a:latin typeface="Cambria Math"/>
                          </a:rPr>
                        </m:ctrlPr>
                      </m:fPr>
                      <m:num>
                        <m:r>
                          <a:rPr lang="en-US" i="1" dirty="0">
                            <a:latin typeface="Cambria Math"/>
                          </a:rPr>
                          <m:t>4</m:t>
                        </m:r>
                        <m:r>
                          <a:rPr lang="en-US" i="1" dirty="0">
                            <a:latin typeface="Cambria Math"/>
                          </a:rPr>
                          <m:t>𝑥</m:t>
                        </m:r>
                      </m:num>
                      <m:den>
                        <m:sSup>
                          <m:sSupPr>
                            <m:ctrlPr>
                              <a:rPr lang="en-US" i="1" dirty="0">
                                <a:latin typeface="Cambria Math"/>
                              </a:rPr>
                            </m:ctrlPr>
                          </m:sSupPr>
                          <m:e>
                            <m:r>
                              <a:rPr lang="en-US" i="1" dirty="0">
                                <a:latin typeface="Cambria Math"/>
                              </a:rPr>
                              <m:t>𝑥</m:t>
                            </m:r>
                          </m:e>
                          <m:sup>
                            <m:r>
                              <a:rPr lang="en-US" i="1" dirty="0">
                                <a:latin typeface="Cambria Math"/>
                              </a:rPr>
                              <m:t>2</m:t>
                            </m:r>
                          </m:sup>
                        </m:sSup>
                        <m:r>
                          <a:rPr lang="en-US" i="1" dirty="0">
                            <a:latin typeface="Cambria Math"/>
                          </a:rPr>
                          <m:t>−9</m:t>
                        </m:r>
                      </m:den>
                    </m:f>
                    <m:r>
                      <a:rPr lang="en-US" i="1" dirty="0">
                        <a:latin typeface="Cambria Math"/>
                      </a:rPr>
                      <m:t>+</m:t>
                    </m:r>
                    <m:f>
                      <m:fPr>
                        <m:ctrlPr>
                          <a:rPr lang="en-US" i="1" dirty="0">
                            <a:latin typeface="Cambria Math"/>
                          </a:rPr>
                        </m:ctrlPr>
                      </m:fPr>
                      <m:num>
                        <m:r>
                          <a:rPr lang="en-US" i="1" dirty="0">
                            <a:latin typeface="Cambria Math"/>
                          </a:rPr>
                          <m:t>𝑥</m:t>
                        </m:r>
                        <m:r>
                          <a:rPr lang="en-US" i="1" dirty="0">
                            <a:latin typeface="Cambria Math"/>
                          </a:rPr>
                          <m:t>+7</m:t>
                        </m:r>
                      </m:num>
                      <m:den>
                        <m:sSup>
                          <m:sSupPr>
                            <m:ctrlPr>
                              <a:rPr lang="en-US" i="1" dirty="0">
                                <a:latin typeface="Cambria Math"/>
                              </a:rPr>
                            </m:ctrlPr>
                          </m:sSupPr>
                          <m:e>
                            <m:r>
                              <a:rPr lang="en-US" i="1" dirty="0">
                                <a:latin typeface="Cambria Math"/>
                              </a:rPr>
                              <m:t>𝑥</m:t>
                            </m:r>
                          </m:e>
                          <m:sup>
                            <m:r>
                              <a:rPr lang="en-US" i="1" dirty="0">
                                <a:latin typeface="Cambria Math"/>
                              </a:rPr>
                              <m:t>2</m:t>
                            </m:r>
                          </m:sup>
                        </m:sSup>
                        <m:r>
                          <a:rPr lang="en-US" i="1" dirty="0">
                            <a:latin typeface="Cambria Math"/>
                          </a:rPr>
                          <m:t>+7</m:t>
                        </m:r>
                        <m:r>
                          <a:rPr lang="en-US" i="1" dirty="0">
                            <a:latin typeface="Cambria Math"/>
                          </a:rPr>
                          <m:t>𝑥</m:t>
                        </m:r>
                        <m:r>
                          <a:rPr lang="en-US" i="1" dirty="0">
                            <a:latin typeface="Cambria Math"/>
                          </a:rPr>
                          <m:t>+12</m:t>
                        </m:r>
                      </m:den>
                    </m:f>
                  </m:oMath>
                </a14:m>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1185" t="-2022"/>
                </a:stretch>
              </a:blipFill>
            </p:spPr>
            <p:txBody>
              <a:bodyPr/>
              <a:lstStyle/>
              <a:p>
                <a:r>
                  <a:rPr lang="en-US">
                    <a:noFill/>
                  </a:rPr>
                  <a:t> </a:t>
                </a:r>
              </a:p>
            </p:txBody>
          </p:sp>
        </mc:Fallback>
      </mc:AlternateContent>
    </p:spTree>
    <p:extLst>
      <p:ext uri="{BB962C8B-B14F-4D97-AF65-F5344CB8AC3E}">
        <p14:creationId xmlns:p14="http://schemas.microsoft.com/office/powerpoint/2010/main" xmlns="" val="34988048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4: factor numerator IF possible to cancel </a:t>
            </a:r>
            <a:r>
              <a:rPr lang="en-US" smtClean="0"/>
              <a:t>IF possible</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38992542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examples</a:t>
            </a:r>
            <a:endParaRPr lang="en-US" dirty="0"/>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a:xfrm>
                <a:off x="381000" y="1524000"/>
                <a:ext cx="8229600" cy="4525963"/>
              </a:xfrm>
            </p:spPr>
            <p:txBody>
              <a:bodyPr>
                <a:normAutofit/>
              </a:bodyPr>
              <a:lstStyle/>
              <a:p>
                <a14:m>
                  <m:oMath xmlns:m="http://schemas.openxmlformats.org/officeDocument/2006/math">
                    <m:f>
                      <m:fPr>
                        <m:ctrlPr>
                          <a:rPr lang="en-US" i="1" smtClean="0">
                            <a:latin typeface="Cambria Math"/>
                          </a:rPr>
                        </m:ctrlPr>
                      </m:fPr>
                      <m:num>
                        <m:box>
                          <m:boxPr>
                            <m:ctrlPr>
                              <a:rPr lang="en-US" i="1" smtClean="0">
                                <a:latin typeface="Cambria Math"/>
                              </a:rPr>
                            </m:ctrlPr>
                          </m:boxPr>
                          <m:e>
                            <m:argPr>
                              <m:argSz m:val="-1"/>
                            </m:argPr>
                            <m:f>
                              <m:fPr>
                                <m:ctrlPr>
                                  <a:rPr lang="en-US" i="1" smtClean="0">
                                    <a:latin typeface="Cambria Math"/>
                                  </a:rPr>
                                </m:ctrlPr>
                              </m:fPr>
                              <m:num>
                                <m:r>
                                  <a:rPr lang="en-US" b="0" i="1" smtClean="0">
                                    <a:latin typeface="Cambria Math"/>
                                  </a:rPr>
                                  <m:t>3</m:t>
                                </m:r>
                              </m:num>
                              <m:den>
                                <m:r>
                                  <a:rPr lang="en-US" b="0" i="1" smtClean="0">
                                    <a:latin typeface="Cambria Math"/>
                                  </a:rPr>
                                  <m:t>2</m:t>
                                </m:r>
                                <m:r>
                                  <a:rPr lang="en-US" b="0" i="1" smtClean="0">
                                    <a:latin typeface="Cambria Math"/>
                                  </a:rPr>
                                  <m:t>𝑥</m:t>
                                </m:r>
                              </m:den>
                            </m:f>
                          </m:e>
                        </m:box>
                      </m:num>
                      <m:den>
                        <m:box>
                          <m:boxPr>
                            <m:ctrlPr>
                              <a:rPr lang="en-US" i="1" smtClean="0">
                                <a:latin typeface="Cambria Math"/>
                              </a:rPr>
                            </m:ctrlPr>
                          </m:boxPr>
                          <m:e>
                            <m:argPr>
                              <m:argSz m:val="-1"/>
                            </m:argPr>
                            <m:f>
                              <m:fPr>
                                <m:ctrlPr>
                                  <a:rPr lang="en-US" i="1" smtClean="0">
                                    <a:latin typeface="Cambria Math"/>
                                  </a:rPr>
                                </m:ctrlPr>
                              </m:fPr>
                              <m:num>
                                <m:r>
                                  <a:rPr lang="en-US" b="0" i="1" smtClean="0">
                                    <a:latin typeface="Cambria Math"/>
                                  </a:rPr>
                                  <m:t>6</m:t>
                                </m:r>
                              </m:num>
                              <m:den>
                                <m:r>
                                  <a:rPr lang="en-US" b="0" i="1" smtClean="0">
                                    <a:latin typeface="Cambria Math"/>
                                  </a:rPr>
                                  <m:t>7</m:t>
                                </m:r>
                                <m:sSup>
                                  <m:sSupPr>
                                    <m:ctrlPr>
                                      <a:rPr lang="en-US" b="0" i="1" smtClean="0">
                                        <a:latin typeface="Cambria Math"/>
                                      </a:rPr>
                                    </m:ctrlPr>
                                  </m:sSupPr>
                                  <m:e>
                                    <m:r>
                                      <a:rPr lang="en-US" b="0" i="1" smtClean="0">
                                        <a:latin typeface="Cambria Math"/>
                                      </a:rPr>
                                      <m:t>𝑥</m:t>
                                    </m:r>
                                  </m:e>
                                  <m:sup>
                                    <m:r>
                                      <a:rPr lang="en-US" b="0" i="1" smtClean="0">
                                        <a:latin typeface="Cambria Math"/>
                                      </a:rPr>
                                      <m:t>2</m:t>
                                    </m:r>
                                  </m:sup>
                                </m:sSup>
                              </m:den>
                            </m:f>
                          </m:e>
                        </m:box>
                      </m:den>
                    </m:f>
                  </m:oMath>
                </a14:m>
                <a:r>
                  <a:rPr lang="en-US" dirty="0" smtClean="0"/>
                  <a:t>                              </a:t>
                </a:r>
                <a14:m>
                  <m:oMath xmlns:m="http://schemas.openxmlformats.org/officeDocument/2006/math">
                    <m:f>
                      <m:fPr>
                        <m:ctrlPr>
                          <a:rPr lang="en-US" i="1" dirty="0" smtClean="0">
                            <a:latin typeface="Cambria Math"/>
                          </a:rPr>
                        </m:ctrlPr>
                      </m:fPr>
                      <m:num>
                        <m:r>
                          <a:rPr lang="en-US" b="0" i="1" dirty="0" smtClean="0">
                            <a:latin typeface="Cambria Math"/>
                          </a:rPr>
                          <m:t>𝑥</m:t>
                        </m:r>
                        <m:r>
                          <a:rPr lang="en-US" b="0" i="1" dirty="0" smtClean="0">
                            <a:latin typeface="Cambria Math"/>
                          </a:rPr>
                          <m:t>−</m:t>
                        </m:r>
                        <m:box>
                          <m:boxPr>
                            <m:ctrlPr>
                              <a:rPr lang="en-US" b="0" i="1" dirty="0" smtClean="0">
                                <a:latin typeface="Cambria Math"/>
                              </a:rPr>
                            </m:ctrlPr>
                          </m:boxPr>
                          <m:e>
                            <m:argPr>
                              <m:argSz m:val="-1"/>
                            </m:argPr>
                            <m:f>
                              <m:fPr>
                                <m:ctrlPr>
                                  <a:rPr lang="en-US" b="0" i="1" dirty="0" smtClean="0">
                                    <a:latin typeface="Cambria Math"/>
                                  </a:rPr>
                                </m:ctrlPr>
                              </m:fPr>
                              <m:num>
                                <m:r>
                                  <a:rPr lang="en-US" b="0" i="1" dirty="0" smtClean="0">
                                    <a:latin typeface="Cambria Math"/>
                                  </a:rPr>
                                  <m:t>1</m:t>
                                </m:r>
                              </m:num>
                              <m:den>
                                <m:r>
                                  <a:rPr lang="en-US" b="0" i="1" dirty="0" smtClean="0">
                                    <a:latin typeface="Cambria Math"/>
                                  </a:rPr>
                                  <m:t>𝑥</m:t>
                                </m:r>
                              </m:den>
                            </m:f>
                          </m:e>
                        </m:box>
                      </m:num>
                      <m:den>
                        <m:f>
                          <m:fPr>
                            <m:ctrlPr>
                              <a:rPr lang="en-US" i="1" dirty="0" smtClean="0">
                                <a:latin typeface="Cambria Math"/>
                              </a:rPr>
                            </m:ctrlPr>
                          </m:fPr>
                          <m:num>
                            <m:r>
                              <a:rPr lang="en-US" b="0" i="1" dirty="0" smtClean="0">
                                <a:latin typeface="Cambria Math"/>
                              </a:rPr>
                              <m:t>𝑥</m:t>
                            </m:r>
                            <m:r>
                              <a:rPr lang="en-US" b="0" i="1" dirty="0" smtClean="0">
                                <a:latin typeface="Cambria Math"/>
                              </a:rPr>
                              <m:t>−3</m:t>
                            </m:r>
                          </m:num>
                          <m:den>
                            <m:r>
                              <a:rPr lang="en-US" b="0" i="1" dirty="0" smtClean="0">
                                <a:latin typeface="Cambria Math"/>
                              </a:rPr>
                              <m:t>2</m:t>
                            </m:r>
                          </m:den>
                        </m:f>
                        <m:r>
                          <a:rPr lang="en-US" b="0" i="1" dirty="0" smtClean="0">
                            <a:latin typeface="Cambria Math"/>
                          </a:rPr>
                          <m:t>+2</m:t>
                        </m:r>
                      </m:den>
                    </m:f>
                  </m:oMath>
                </a14:m>
                <a:endParaRPr lang="en-US" dirty="0" smtClean="0"/>
              </a:p>
              <a:p>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81000" y="1524000"/>
                <a:ext cx="8229600" cy="4525963"/>
              </a:xfrm>
              <a:blipFill rotWithShape="1">
                <a:blip r:embed="rId2" cstate="print"/>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xmlns="" val="2015562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Chapter 7 – section 5</a:t>
            </a:r>
            <a:endParaRPr lang="en-US" dirty="0"/>
          </a:p>
        </p:txBody>
      </p:sp>
      <p:sp>
        <p:nvSpPr>
          <p:cNvPr id="5" name="Text Placeholder 4"/>
          <p:cNvSpPr>
            <a:spLocks noGrp="1"/>
          </p:cNvSpPr>
          <p:nvPr>
            <p:ph type="body" idx="1"/>
          </p:nvPr>
        </p:nvSpPr>
        <p:spPr/>
        <p:txBody>
          <a:bodyPr/>
          <a:lstStyle/>
          <a:p>
            <a:r>
              <a:rPr lang="en-US" dirty="0" smtClean="0"/>
              <a:t>Solving rational equations</a:t>
            </a:r>
            <a:endParaRPr lang="en-US" dirty="0"/>
          </a:p>
        </p:txBody>
      </p:sp>
    </p:spTree>
    <p:extLst>
      <p:ext uri="{BB962C8B-B14F-4D97-AF65-F5344CB8AC3E}">
        <p14:creationId xmlns:p14="http://schemas.microsoft.com/office/powerpoint/2010/main" xmlns="" val="39893131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a:t>
            </a:r>
            <a:endParaRPr lang="en-US" dirty="0"/>
          </a:p>
        </p:txBody>
      </p:sp>
      <p:sp>
        <p:nvSpPr>
          <p:cNvPr id="3" name="Content Placeholder 2"/>
          <p:cNvSpPr>
            <a:spLocks noGrp="1"/>
          </p:cNvSpPr>
          <p:nvPr>
            <p:ph idx="1"/>
          </p:nvPr>
        </p:nvSpPr>
        <p:spPr/>
        <p:txBody>
          <a:bodyPr/>
          <a:lstStyle/>
          <a:p>
            <a:r>
              <a:rPr lang="en-US" dirty="0" smtClean="0"/>
              <a:t>Find what x =</a:t>
            </a:r>
          </a:p>
          <a:p>
            <a:r>
              <a:rPr lang="en-US" dirty="0" smtClean="0"/>
              <a:t>If x is in the denominator you cannot find what x =</a:t>
            </a:r>
          </a:p>
          <a:p>
            <a:r>
              <a:rPr lang="en-US" dirty="0" smtClean="0"/>
              <a:t>Clear denominator</a:t>
            </a:r>
            <a:endParaRPr lang="en-US" dirty="0"/>
          </a:p>
        </p:txBody>
      </p:sp>
    </p:spTree>
    <p:extLst>
      <p:ext uri="{BB962C8B-B14F-4D97-AF65-F5344CB8AC3E}">
        <p14:creationId xmlns:p14="http://schemas.microsoft.com/office/powerpoint/2010/main" xmlns="" val="36657616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solve</a:t>
            </a:r>
            <a:endParaRPr lang="en-US" dirty="0"/>
          </a:p>
        </p:txBody>
      </p:sp>
      <p:graphicFrame>
        <p:nvGraphicFramePr>
          <p:cNvPr id="4" name="Content Placeholder 3"/>
          <p:cNvGraphicFramePr>
            <a:graphicFrameLocks noGrp="1" noChangeAspect="1"/>
          </p:cNvGraphicFramePr>
          <p:nvPr>
            <p:ph idx="1"/>
          </p:nvPr>
        </p:nvGraphicFramePr>
        <p:xfrm>
          <a:off x="381000" y="1447800"/>
          <a:ext cx="1194403" cy="804862"/>
        </p:xfrm>
        <a:graphic>
          <a:graphicData uri="http://schemas.openxmlformats.org/presentationml/2006/ole">
            <p:oleObj spid="_x0000_s3091" name="Equation" r:id="rId3" imgW="583947" imgH="393529" progId="">
              <p:embed/>
            </p:oleObj>
          </a:graphicData>
        </a:graphic>
      </p:graphicFrame>
      <p:graphicFrame>
        <p:nvGraphicFramePr>
          <p:cNvPr id="6" name="Object 5"/>
          <p:cNvGraphicFramePr>
            <a:graphicFrameLocks noChangeAspect="1"/>
          </p:cNvGraphicFramePr>
          <p:nvPr/>
        </p:nvGraphicFramePr>
        <p:xfrm>
          <a:off x="5257799" y="1295400"/>
          <a:ext cx="1474839" cy="914400"/>
        </p:xfrm>
        <a:graphic>
          <a:graphicData uri="http://schemas.openxmlformats.org/presentationml/2006/ole">
            <p:oleObj spid="_x0000_s3092" name="Equation" r:id="rId4" imgW="634725" imgH="393529" progId="">
              <p:embed/>
            </p:oleObj>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xmlns="" val="2589432818"/>
              </p:ext>
            </p:extLst>
          </p:nvPr>
        </p:nvGraphicFramePr>
        <p:xfrm>
          <a:off x="762000" y="4275551"/>
          <a:ext cx="1892710" cy="914400"/>
        </p:xfrm>
        <a:graphic>
          <a:graphicData uri="http://schemas.openxmlformats.org/presentationml/2006/ole">
            <p:oleObj spid="_x0000_s3093" name="Equation" r:id="rId5" imgW="888614" imgH="393529" progId="">
              <p:embed/>
            </p:oleObj>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xmlns="" val="2373417449"/>
              </p:ext>
            </p:extLst>
          </p:nvPr>
        </p:nvGraphicFramePr>
        <p:xfrm>
          <a:off x="5029200" y="4318739"/>
          <a:ext cx="2057400" cy="885825"/>
        </p:xfrm>
        <a:graphic>
          <a:graphicData uri="http://schemas.openxmlformats.org/presentationml/2006/ole">
            <p:oleObj spid="_x0000_s3094" name="Equation" r:id="rId6" imgW="914400" imgH="393700" progId="">
              <p:embed/>
            </p:oleObj>
          </a:graphicData>
        </a:graphic>
      </p:graphicFrame>
      <mc:AlternateContent xmlns:mc="http://schemas.openxmlformats.org/markup-compatibility/2006">
        <mc:Choice xmlns:a14="http://schemas.microsoft.com/office/drawing/2010/main" xmlns="" Requires="a14">
          <p:sp>
            <p:nvSpPr>
              <p:cNvPr id="3" name="TextBox 2"/>
              <p:cNvSpPr txBox="1"/>
              <p:nvPr/>
            </p:nvSpPr>
            <p:spPr>
              <a:xfrm>
                <a:off x="4648200" y="2819400"/>
                <a:ext cx="2755726" cy="78624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2400" i="1" smtClean="0">
                              <a:latin typeface="Cambria Math"/>
                            </a:rPr>
                          </m:ctrlPr>
                        </m:fPr>
                        <m:num>
                          <m:r>
                            <a:rPr lang="en-US" sz="2400" b="0" i="1" smtClean="0">
                              <a:latin typeface="Cambria Math"/>
                            </a:rPr>
                            <m:t>𝑥</m:t>
                          </m:r>
                          <m:r>
                            <a:rPr lang="en-US" sz="2400" b="0" i="1" smtClean="0">
                              <a:latin typeface="Cambria Math"/>
                            </a:rPr>
                            <m:t>+3</m:t>
                          </m:r>
                        </m:num>
                        <m:den>
                          <m:r>
                            <a:rPr lang="en-US" sz="2400" b="0" i="1" smtClean="0">
                              <a:latin typeface="Cambria Math"/>
                            </a:rPr>
                            <m:t>𝑥</m:t>
                          </m:r>
                          <m:r>
                            <a:rPr lang="en-US" sz="2400" b="0" i="1" smtClean="0">
                              <a:latin typeface="Cambria Math"/>
                            </a:rPr>
                            <m:t>−2</m:t>
                          </m:r>
                        </m:den>
                      </m:f>
                      <m:r>
                        <a:rPr lang="en-US" sz="2400" b="0" i="1" smtClean="0">
                          <a:latin typeface="Cambria Math"/>
                        </a:rPr>
                        <m:t>=</m:t>
                      </m:r>
                      <m:f>
                        <m:fPr>
                          <m:ctrlPr>
                            <a:rPr lang="en-US" sz="2400" b="0" i="1" smtClean="0">
                              <a:latin typeface="Cambria Math"/>
                            </a:rPr>
                          </m:ctrlPr>
                        </m:fPr>
                        <m:num>
                          <m:r>
                            <a:rPr lang="en-US" sz="2400" b="0" i="1" smtClean="0">
                              <a:latin typeface="Cambria Math"/>
                            </a:rPr>
                            <m:t>𝑥</m:t>
                          </m:r>
                          <m:r>
                            <a:rPr lang="en-US" sz="2400" b="0" i="1" smtClean="0">
                              <a:latin typeface="Cambria Math"/>
                            </a:rPr>
                            <m:t>+12</m:t>
                          </m:r>
                        </m:num>
                        <m:den>
                          <m:r>
                            <a:rPr lang="en-US" sz="2400" b="0" i="1" smtClean="0">
                              <a:latin typeface="Cambria Math"/>
                            </a:rPr>
                            <m:t>3</m:t>
                          </m:r>
                          <m:r>
                            <a:rPr lang="en-US" sz="2400" b="0" i="1" smtClean="0">
                              <a:latin typeface="Cambria Math"/>
                            </a:rPr>
                            <m:t>𝑥</m:t>
                          </m:r>
                          <m:r>
                            <a:rPr lang="en-US" sz="2400" b="0" i="1" smtClean="0">
                              <a:latin typeface="Cambria Math"/>
                            </a:rPr>
                            <m:t> −10</m:t>
                          </m:r>
                        </m:den>
                      </m:f>
                    </m:oMath>
                  </m:oMathPara>
                </a14:m>
                <a:endParaRPr lang="en-US" sz="2400" dirty="0"/>
              </a:p>
            </p:txBody>
          </p:sp>
        </mc:Choice>
        <mc:Fallback>
          <p:sp>
            <p:nvSpPr>
              <p:cNvPr id="3" name="TextBox 2"/>
              <p:cNvSpPr txBox="1">
                <a:spLocks noRot="1" noChangeAspect="1" noMove="1" noResize="1" noEditPoints="1" noAdjustHandles="1" noChangeArrowheads="1" noChangeShapeType="1" noTextEdit="1"/>
              </p:cNvSpPr>
              <p:nvPr/>
            </p:nvSpPr>
            <p:spPr>
              <a:xfrm>
                <a:off x="4648200" y="2819400"/>
                <a:ext cx="2755726" cy="786241"/>
              </a:xfrm>
              <a:prstGeom prst="rect">
                <a:avLst/>
              </a:prstGeom>
              <a:blipFill rotWithShape="1">
                <a:blip r:embed="rId7" cstate="print"/>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9" name="TextBox 8"/>
              <p:cNvSpPr txBox="1"/>
              <p:nvPr/>
            </p:nvSpPr>
            <p:spPr>
              <a:xfrm>
                <a:off x="2514600" y="1447800"/>
                <a:ext cx="1532471" cy="7923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2400" i="1" smtClean="0">
                              <a:latin typeface="Cambria Math"/>
                            </a:rPr>
                          </m:ctrlPr>
                        </m:fPr>
                        <m:num>
                          <m:r>
                            <a:rPr lang="en-US" sz="2400" b="0" i="1" smtClean="0">
                              <a:latin typeface="Cambria Math"/>
                            </a:rPr>
                            <m:t>3</m:t>
                          </m:r>
                          <m:r>
                            <a:rPr lang="en-US" sz="2400" b="0" i="1" smtClean="0">
                              <a:latin typeface="Cambria Math"/>
                            </a:rPr>
                            <m:t>𝑥</m:t>
                          </m:r>
                        </m:num>
                        <m:den>
                          <m:r>
                            <a:rPr lang="en-US" sz="2400" b="0" i="1" smtClean="0">
                              <a:latin typeface="Cambria Math"/>
                            </a:rPr>
                            <m:t>𝑥</m:t>
                          </m:r>
                          <m:r>
                            <a:rPr lang="en-US" sz="2400" b="0" i="1" smtClean="0">
                              <a:latin typeface="Cambria Math"/>
                            </a:rPr>
                            <m:t>+5</m:t>
                          </m:r>
                        </m:den>
                      </m:f>
                      <m:r>
                        <a:rPr lang="en-US" sz="2400" b="0" i="1" smtClean="0">
                          <a:latin typeface="Cambria Math"/>
                        </a:rPr>
                        <m:t>=</m:t>
                      </m:r>
                      <m:f>
                        <m:fPr>
                          <m:ctrlPr>
                            <a:rPr lang="en-US" sz="2400" b="0" i="1" smtClean="0">
                              <a:latin typeface="Cambria Math"/>
                            </a:rPr>
                          </m:ctrlPr>
                        </m:fPr>
                        <m:num>
                          <m:r>
                            <a:rPr lang="en-US" sz="2400" b="0" i="1" smtClean="0">
                              <a:latin typeface="Cambria Math"/>
                            </a:rPr>
                            <m:t>2</m:t>
                          </m:r>
                        </m:num>
                        <m:den>
                          <m:r>
                            <a:rPr lang="en-US" sz="2400" b="0" i="1" smtClean="0">
                              <a:latin typeface="Cambria Math"/>
                            </a:rPr>
                            <m:t>5</m:t>
                          </m:r>
                        </m:den>
                      </m:f>
                    </m:oMath>
                  </m:oMathPara>
                </a14:m>
                <a:endParaRPr lang="en-US" sz="2400" dirty="0"/>
              </a:p>
            </p:txBody>
          </p:sp>
        </mc:Choice>
        <mc:Fallback>
          <p:sp>
            <p:nvSpPr>
              <p:cNvPr id="9" name="TextBox 8"/>
              <p:cNvSpPr txBox="1">
                <a:spLocks noRot="1" noChangeAspect="1" noMove="1" noResize="1" noEditPoints="1" noAdjustHandles="1" noChangeArrowheads="1" noChangeShapeType="1" noTextEdit="1"/>
              </p:cNvSpPr>
              <p:nvPr/>
            </p:nvSpPr>
            <p:spPr>
              <a:xfrm>
                <a:off x="2514600" y="1447800"/>
                <a:ext cx="1532471" cy="792396"/>
              </a:xfrm>
              <a:prstGeom prst="rect">
                <a:avLst/>
              </a:prstGeom>
              <a:blipFill rotWithShape="1">
                <a:blip r:embed="rId8" cstate="print"/>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10" name="TextBox 9"/>
              <p:cNvSpPr txBox="1"/>
              <p:nvPr/>
            </p:nvSpPr>
            <p:spPr>
              <a:xfrm>
                <a:off x="1600200" y="2819400"/>
                <a:ext cx="1374672" cy="6127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−2</m:t>
                          </m:r>
                        </m:num>
                        <m:den>
                          <m:r>
                            <a:rPr lang="en-US" b="0" i="1" smtClean="0">
                              <a:latin typeface="Cambria Math"/>
                            </a:rPr>
                            <m:t>3</m:t>
                          </m:r>
                          <m:r>
                            <a:rPr lang="en-US" b="0" i="1" smtClean="0">
                              <a:latin typeface="Cambria Math"/>
                            </a:rPr>
                            <m:t>𝑥</m:t>
                          </m:r>
                        </m:den>
                      </m:f>
                      <m:r>
                        <a:rPr lang="en-US" i="1" smtClean="0">
                          <a:latin typeface="Cambria Math"/>
                        </a:rPr>
                        <m:t>=</m:t>
                      </m:r>
                      <m:f>
                        <m:fPr>
                          <m:ctrlPr>
                            <a:rPr lang="en-US" i="1" smtClean="0">
                              <a:latin typeface="Cambria Math"/>
                            </a:rPr>
                          </m:ctrlPr>
                        </m:fPr>
                        <m:num>
                          <m:r>
                            <a:rPr lang="en-US" b="0" i="1" smtClean="0">
                              <a:latin typeface="Cambria Math"/>
                            </a:rPr>
                            <m:t>𝑥</m:t>
                          </m:r>
                          <m:r>
                            <a:rPr lang="en-US" b="0" i="1" smtClean="0">
                              <a:latin typeface="Cambria Math"/>
                            </a:rPr>
                            <m:t>−6</m:t>
                          </m:r>
                        </m:num>
                        <m:den>
                          <m:r>
                            <a:rPr lang="en-US" b="0" i="1" smtClean="0">
                              <a:latin typeface="Cambria Math"/>
                            </a:rPr>
                            <m:t>12</m:t>
                          </m:r>
                        </m:den>
                      </m:f>
                    </m:oMath>
                  </m:oMathPara>
                </a14:m>
                <a:endParaRPr lang="en-US" dirty="0"/>
              </a:p>
            </p:txBody>
          </p:sp>
        </mc:Choice>
        <mc:Fallback>
          <p:sp>
            <p:nvSpPr>
              <p:cNvPr id="10" name="TextBox 9"/>
              <p:cNvSpPr txBox="1">
                <a:spLocks noRot="1" noChangeAspect="1" noMove="1" noResize="1" noEditPoints="1" noAdjustHandles="1" noChangeArrowheads="1" noChangeShapeType="1" noTextEdit="1"/>
              </p:cNvSpPr>
              <p:nvPr/>
            </p:nvSpPr>
            <p:spPr>
              <a:xfrm>
                <a:off x="1600200" y="2819400"/>
                <a:ext cx="1374672" cy="612732"/>
              </a:xfrm>
              <a:prstGeom prst="rect">
                <a:avLst/>
              </a:prstGeom>
              <a:blipFill rotWithShape="1">
                <a:blip r:embed="rId9" cstate="print"/>
                <a:stretch>
                  <a:fillRect/>
                </a:stretch>
              </a:blipFill>
            </p:spPr>
            <p:txBody>
              <a:bodyPr/>
              <a:lstStyle/>
              <a:p>
                <a:r>
                  <a:rPr lang="en-US">
                    <a:noFill/>
                  </a:rPr>
                  <a:t> </a:t>
                </a:r>
              </a:p>
            </p:txBody>
          </p:sp>
        </mc:Fallback>
      </mc:AlternateContent>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Chapter7 - section1</a:t>
            </a:r>
            <a:endParaRPr lang="en-US" dirty="0"/>
          </a:p>
        </p:txBody>
      </p:sp>
      <p:sp>
        <p:nvSpPr>
          <p:cNvPr id="5" name="Text Placeholder 4"/>
          <p:cNvSpPr>
            <a:spLocks noGrp="1"/>
          </p:cNvSpPr>
          <p:nvPr>
            <p:ph type="body" idx="1"/>
          </p:nvPr>
        </p:nvSpPr>
        <p:spPr/>
        <p:txBody>
          <a:bodyPr/>
          <a:lstStyle/>
          <a:p>
            <a:r>
              <a:rPr lang="en-US" dirty="0" smtClean="0"/>
              <a:t>Rational models</a:t>
            </a:r>
            <a:endParaRPr lang="en-US" dirty="0"/>
          </a:p>
        </p:txBody>
      </p:sp>
    </p:spTree>
    <p:extLst>
      <p:ext uri="{BB962C8B-B14F-4D97-AF65-F5344CB8AC3E}">
        <p14:creationId xmlns:p14="http://schemas.microsoft.com/office/powerpoint/2010/main" xmlns="" val="30525909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xmlns="" val="2411621875"/>
              </p:ext>
            </p:extLst>
          </p:nvPr>
        </p:nvGraphicFramePr>
        <p:xfrm>
          <a:off x="1447800" y="1828800"/>
          <a:ext cx="1447800" cy="787400"/>
        </p:xfrm>
        <a:graphic>
          <a:graphicData uri="http://schemas.openxmlformats.org/presentationml/2006/ole">
            <p:oleObj spid="_x0000_s4111" name="Equation" r:id="rId3" imgW="723586" imgH="393529" progId="Equation.3">
              <p:embed/>
            </p:oleObj>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xmlns="" val="3743366735"/>
              </p:ext>
            </p:extLst>
          </p:nvPr>
        </p:nvGraphicFramePr>
        <p:xfrm>
          <a:off x="4495800" y="1524000"/>
          <a:ext cx="2780071" cy="990600"/>
        </p:xfrm>
        <a:graphic>
          <a:graphicData uri="http://schemas.openxmlformats.org/presentationml/2006/ole">
            <p:oleObj spid="_x0000_s4112" name="Equation" r:id="rId4" imgW="1104900" imgH="393700" progId="Equation.3">
              <p:embed/>
            </p:oleObj>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xmlns="" val="1230916591"/>
              </p:ext>
            </p:extLst>
          </p:nvPr>
        </p:nvGraphicFramePr>
        <p:xfrm>
          <a:off x="2209800" y="3886200"/>
          <a:ext cx="4318001" cy="1045766"/>
        </p:xfrm>
        <a:graphic>
          <a:graphicData uri="http://schemas.openxmlformats.org/presentationml/2006/ole">
            <p:oleObj spid="_x0000_s4113" name="Equation" r:id="rId5" imgW="1625600" imgH="393700" progId="Equation.3">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2164773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Direct variation</a:t>
            </a: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“varies directly”  means  the ratio between the variables is constant – </a:t>
            </a:r>
            <a:r>
              <a:rPr lang="en-US" dirty="0" err="1" smtClean="0"/>
              <a:t>ie</a:t>
            </a:r>
            <a:r>
              <a:rPr lang="en-US" dirty="0" smtClean="0"/>
              <a:t> slope is constant and you have a linear relation going through the origin   </a:t>
            </a:r>
          </a:p>
          <a:p>
            <a:r>
              <a:rPr lang="en-US" dirty="0" smtClean="0"/>
              <a:t>Also sometimes said as “directly proportional”</a:t>
            </a:r>
          </a:p>
          <a:p>
            <a:pPr marL="0" indent="0">
              <a:buNone/>
            </a:pPr>
            <a:r>
              <a:rPr lang="en-US" dirty="0" smtClean="0"/>
              <a:t>        or simply “in proportion”</a:t>
            </a:r>
            <a:endParaRPr lang="en-US" dirty="0"/>
          </a:p>
          <a:p>
            <a:r>
              <a:rPr lang="en-US" dirty="0" smtClean="0"/>
              <a:t> Ex:  Area varies directly to the length for all rectangles.  Write an equation for the area of a rectangle that is 3 inches wide as a function of length.</a:t>
            </a:r>
          </a:p>
          <a:p>
            <a:r>
              <a:rPr lang="en-US" dirty="0" smtClean="0"/>
              <a:t>Ex: the cost of an item is 50¢ each.  Write a function for the cost of purchasing several of the items.</a:t>
            </a:r>
            <a:endParaRPr lang="en-US" dirty="0"/>
          </a:p>
        </p:txBody>
      </p:sp>
    </p:spTree>
    <p:extLst>
      <p:ext uri="{BB962C8B-B14F-4D97-AF65-F5344CB8AC3E}">
        <p14:creationId xmlns:p14="http://schemas.microsoft.com/office/powerpoint/2010/main" xmlns="" val="3739434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Inverse variation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Means that the product of the variables is constant.  This is a reciprocal relation.</a:t>
            </a:r>
          </a:p>
          <a:p>
            <a:r>
              <a:rPr lang="en-US" dirty="0"/>
              <a:t> </a:t>
            </a:r>
            <a:r>
              <a:rPr lang="en-US" dirty="0" smtClean="0"/>
              <a:t>  f(x)= k/x</a:t>
            </a:r>
          </a:p>
          <a:p>
            <a:endParaRPr lang="en-US" dirty="0"/>
          </a:p>
          <a:p>
            <a:r>
              <a:rPr lang="en-US" dirty="0" smtClean="0"/>
              <a:t>Functions of this type are referred to as rational functions</a:t>
            </a:r>
          </a:p>
          <a:p>
            <a:r>
              <a:rPr lang="en-US" dirty="0" smtClean="0"/>
              <a:t>Ex: the pie will be divided equally amongst all the participants.   Then the amount of pie each gets is a function of the number of participants</a:t>
            </a:r>
          </a:p>
          <a:p>
            <a:r>
              <a:rPr lang="en-US" dirty="0" smtClean="0"/>
              <a:t>            a(p) =   1/p </a:t>
            </a:r>
            <a:endParaRPr lang="en-US" dirty="0"/>
          </a:p>
        </p:txBody>
      </p:sp>
    </p:spTree>
    <p:extLst>
      <p:ext uri="{BB962C8B-B14F-4D97-AF65-F5344CB8AC3E}">
        <p14:creationId xmlns:p14="http://schemas.microsoft.com/office/powerpoint/2010/main" xmlns="" val="2297777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Restricted domain and range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Stated restrictions: if the domain is restricted then the range is restricted</a:t>
            </a:r>
          </a:p>
          <a:p>
            <a:r>
              <a:rPr lang="en-US" dirty="0" smtClean="0"/>
              <a:t>Ex:  A school has 1500 students.  They are put into classes each period.  There are 70 teachers but they do not all teach each period. At least 30 teach each period.  The number of students in each class is a function of the number of teachers teaching that period.</a:t>
            </a:r>
          </a:p>
          <a:p>
            <a:r>
              <a:rPr lang="en-US" dirty="0" smtClean="0"/>
              <a:t>Write the function.  State its domain and determine its range</a:t>
            </a:r>
            <a:endParaRPr lang="en-US" dirty="0"/>
          </a:p>
        </p:txBody>
      </p:sp>
    </p:spTree>
    <p:extLst>
      <p:ext uri="{BB962C8B-B14F-4D97-AF65-F5344CB8AC3E}">
        <p14:creationId xmlns:p14="http://schemas.microsoft.com/office/powerpoint/2010/main" xmlns="" val="1624604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Restricted domains - implied</a:t>
            </a:r>
            <a:endParaRPr lang="en-US" dirty="0"/>
          </a:p>
        </p:txBody>
      </p:sp>
      <p:sp>
        <p:nvSpPr>
          <p:cNvPr id="3" name="Content Placeholder 2"/>
          <p:cNvSpPr>
            <a:spLocks noGrp="1"/>
          </p:cNvSpPr>
          <p:nvPr>
            <p:ph idx="1"/>
          </p:nvPr>
        </p:nvSpPr>
        <p:spPr/>
        <p:txBody>
          <a:bodyPr>
            <a:normAutofit lnSpcReduction="10000"/>
          </a:bodyPr>
          <a:lstStyle/>
          <a:p>
            <a:r>
              <a:rPr lang="en-US" dirty="0" smtClean="0"/>
              <a:t>The domain of a rational function is restricted by its denominator.</a:t>
            </a:r>
          </a:p>
          <a:p>
            <a:r>
              <a:rPr lang="en-US" dirty="0" smtClean="0"/>
              <a:t>Any value that makes the denominator zero is excluded from the domain</a:t>
            </a:r>
          </a:p>
          <a:p>
            <a:endParaRPr lang="en-US" dirty="0"/>
          </a:p>
          <a:p>
            <a:r>
              <a:rPr lang="en-US" dirty="0" smtClean="0"/>
              <a:t>These values cause a “skip” in the graph and generally cause the graph to  shoot off to infinity or to negative infinity-  The vertical line at these points is called an asymptote</a:t>
            </a:r>
          </a:p>
          <a:p>
            <a:endParaRPr lang="en-US" dirty="0"/>
          </a:p>
        </p:txBody>
      </p:sp>
    </p:spTree>
    <p:extLst>
      <p:ext uri="{BB962C8B-B14F-4D97-AF65-F5344CB8AC3E}">
        <p14:creationId xmlns:p14="http://schemas.microsoft.com/office/powerpoint/2010/main" xmlns="" val="1434512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p:txBody>
              <a:bodyPr>
                <a:normAutofit fontScale="92500" lnSpcReduction="20000"/>
              </a:bodyPr>
              <a:lstStyle/>
              <a:p>
                <a:r>
                  <a:rPr lang="en-US" dirty="0" smtClean="0"/>
                  <a:t> </a:t>
                </a:r>
                <a14:m>
                  <m:oMath xmlns:m="http://schemas.openxmlformats.org/officeDocument/2006/math">
                    <m:r>
                      <a:rPr lang="en-US" b="0" i="1" smtClean="0">
                        <a:latin typeface="Cambria Math"/>
                      </a:rPr>
                      <m:t>𝑓</m:t>
                    </m:r>
                    <m:d>
                      <m:dPr>
                        <m:ctrlPr>
                          <a:rPr lang="en-US" b="0" i="1" smtClean="0">
                            <a:latin typeface="Cambria Math"/>
                          </a:rPr>
                        </m:ctrlPr>
                      </m:dPr>
                      <m:e>
                        <m:r>
                          <a:rPr lang="en-US" b="0" i="1" smtClean="0">
                            <a:latin typeface="Cambria Math"/>
                          </a:rPr>
                          <m:t>𝑥</m:t>
                        </m:r>
                      </m:e>
                    </m:d>
                    <m:r>
                      <a:rPr lang="en-US" b="0" i="1" smtClean="0">
                        <a:latin typeface="Cambria Math"/>
                      </a:rPr>
                      <m:t>=</m:t>
                    </m:r>
                    <m:f>
                      <m:fPr>
                        <m:ctrlPr>
                          <a:rPr lang="en-US" b="0" i="1" smtClean="0">
                            <a:latin typeface="Cambria Math"/>
                          </a:rPr>
                        </m:ctrlPr>
                      </m:fPr>
                      <m:num>
                        <m:r>
                          <a:rPr lang="en-US" b="0" i="1" smtClean="0">
                            <a:latin typeface="Cambria Math"/>
                          </a:rPr>
                          <m:t>5−2</m:t>
                        </m:r>
                        <m:r>
                          <a:rPr lang="en-US" b="0" i="1" smtClean="0">
                            <a:latin typeface="Cambria Math"/>
                          </a:rPr>
                          <m:t>𝑥</m:t>
                        </m:r>
                      </m:num>
                      <m:den>
                        <m:r>
                          <a:rPr lang="en-US" b="0" i="1" smtClean="0">
                            <a:latin typeface="Cambria Math"/>
                          </a:rPr>
                          <m:t>𝑥</m:t>
                        </m:r>
                      </m:den>
                    </m:f>
                  </m:oMath>
                </a14:m>
                <a:endParaRPr lang="en-US" dirty="0" smtClean="0"/>
              </a:p>
              <a:p>
                <a:endParaRPr lang="en-US" dirty="0"/>
              </a:p>
              <a:p>
                <a14:m>
                  <m:oMath xmlns:m="http://schemas.openxmlformats.org/officeDocument/2006/math">
                    <m:r>
                      <a:rPr lang="en-US" b="0" i="1" smtClean="0">
                        <a:latin typeface="Cambria Math"/>
                      </a:rPr>
                      <m:t>𝑔</m:t>
                    </m:r>
                    <m:d>
                      <m:dPr>
                        <m:ctrlPr>
                          <a:rPr lang="en-US" b="0" i="1" smtClean="0">
                            <a:latin typeface="Cambria Math"/>
                          </a:rPr>
                        </m:ctrlPr>
                      </m:dPr>
                      <m:e>
                        <m:r>
                          <a:rPr lang="en-US" b="0" i="1" smtClean="0">
                            <a:latin typeface="Cambria Math"/>
                          </a:rPr>
                          <m:t>𝑥</m:t>
                        </m:r>
                      </m:e>
                    </m:d>
                    <m:r>
                      <a:rPr lang="en-US" b="0" i="1" smtClean="0">
                        <a:latin typeface="Cambria Math"/>
                      </a:rPr>
                      <m:t>= </m:t>
                    </m:r>
                    <m:f>
                      <m:fPr>
                        <m:ctrlPr>
                          <a:rPr lang="en-US" b="0" i="1" smtClean="0">
                            <a:latin typeface="Cambria Math"/>
                          </a:rPr>
                        </m:ctrlPr>
                      </m:fPr>
                      <m:num>
                        <m:r>
                          <a:rPr lang="en-US" b="0" i="1" smtClean="0">
                            <a:latin typeface="Cambria Math"/>
                          </a:rPr>
                          <m:t>2</m:t>
                        </m:r>
                        <m:r>
                          <a:rPr lang="en-US" b="0" i="1" smtClean="0">
                            <a:latin typeface="Cambria Math"/>
                          </a:rPr>
                          <m:t>𝑥</m:t>
                        </m:r>
                      </m:num>
                      <m:den>
                        <m:r>
                          <a:rPr lang="en-US" b="0" i="1" smtClean="0">
                            <a:latin typeface="Cambria Math"/>
                          </a:rPr>
                          <m:t>𝑥</m:t>
                        </m:r>
                        <m:r>
                          <a:rPr lang="en-US" b="0" i="1" smtClean="0">
                            <a:latin typeface="Cambria Math"/>
                          </a:rPr>
                          <m:t>−5</m:t>
                        </m:r>
                      </m:den>
                    </m:f>
                  </m:oMath>
                </a14:m>
                <a:endParaRPr lang="en-US" dirty="0" smtClean="0"/>
              </a:p>
              <a:p>
                <a:endParaRPr lang="en-US" dirty="0"/>
              </a:p>
              <a:p>
                <a14:m>
                  <m:oMath xmlns:m="http://schemas.openxmlformats.org/officeDocument/2006/math">
                    <m:r>
                      <a:rPr lang="en-US" b="0" i="1" smtClean="0">
                        <a:latin typeface="Cambria Math"/>
                      </a:rPr>
                      <m:t>𝑘</m:t>
                    </m:r>
                    <m:d>
                      <m:dPr>
                        <m:ctrlPr>
                          <a:rPr lang="en-US" b="0" i="1" smtClean="0">
                            <a:latin typeface="Cambria Math"/>
                          </a:rPr>
                        </m:ctrlPr>
                      </m:dPr>
                      <m:e>
                        <m:r>
                          <a:rPr lang="en-US" b="0" i="1" smtClean="0">
                            <a:latin typeface="Cambria Math"/>
                          </a:rPr>
                          <m:t>𝑥</m:t>
                        </m:r>
                      </m:e>
                    </m:d>
                    <m:r>
                      <a:rPr lang="en-US" b="0" i="1" smtClean="0">
                        <a:latin typeface="Cambria Math"/>
                      </a:rPr>
                      <m:t>=</m:t>
                    </m:r>
                    <m:f>
                      <m:fPr>
                        <m:ctrlPr>
                          <a:rPr lang="en-US" b="0" i="1" smtClean="0">
                            <a:latin typeface="Cambria Math"/>
                          </a:rPr>
                        </m:ctrlPr>
                      </m:fPr>
                      <m:num>
                        <m:r>
                          <a:rPr lang="en-US" b="0" i="1" smtClean="0">
                            <a:latin typeface="Cambria Math"/>
                          </a:rPr>
                          <m:t>𝑥</m:t>
                        </m:r>
                        <m:r>
                          <a:rPr lang="en-US" b="0" i="1" smtClean="0">
                            <a:latin typeface="Cambria Math"/>
                          </a:rPr>
                          <m:t> + 8</m:t>
                        </m:r>
                      </m:num>
                      <m:den>
                        <m:r>
                          <a:rPr lang="en-US" b="0" i="1" smtClean="0">
                            <a:latin typeface="Cambria Math"/>
                          </a:rPr>
                          <m:t>(</m:t>
                        </m:r>
                        <m:r>
                          <a:rPr lang="en-US" b="0" i="1" smtClean="0">
                            <a:latin typeface="Cambria Math"/>
                          </a:rPr>
                          <m:t>𝑥</m:t>
                        </m:r>
                        <m:r>
                          <a:rPr lang="en-US" b="0" i="1" smtClean="0">
                            <a:latin typeface="Cambria Math"/>
                          </a:rPr>
                          <m:t> −9)(</m:t>
                        </m:r>
                        <m:r>
                          <a:rPr lang="en-US" b="0" i="1" smtClean="0">
                            <a:latin typeface="Cambria Math"/>
                          </a:rPr>
                          <m:t>𝑥</m:t>
                        </m:r>
                        <m:r>
                          <a:rPr lang="en-US" b="0" i="1" smtClean="0">
                            <a:latin typeface="Cambria Math"/>
                          </a:rPr>
                          <m:t>+2)</m:t>
                        </m:r>
                      </m:den>
                    </m:f>
                  </m:oMath>
                </a14:m>
                <a:endParaRPr lang="en-US" dirty="0" smtClean="0"/>
              </a:p>
              <a:p>
                <a:endParaRPr lang="en-US" dirty="0"/>
              </a:p>
              <a:p>
                <a:r>
                  <a:rPr lang="en-US" dirty="0" smtClean="0"/>
                  <a:t> </a:t>
                </a:r>
                <a14:m>
                  <m:oMath xmlns:m="http://schemas.openxmlformats.org/officeDocument/2006/math">
                    <m:r>
                      <a:rPr lang="en-US" b="0" i="1" smtClean="0">
                        <a:latin typeface="Cambria Math"/>
                      </a:rPr>
                      <m:t>𝑗</m:t>
                    </m:r>
                    <m:d>
                      <m:dPr>
                        <m:ctrlPr>
                          <a:rPr lang="en-US" b="0" i="1" smtClean="0">
                            <a:latin typeface="Cambria Math"/>
                          </a:rPr>
                        </m:ctrlPr>
                      </m:dPr>
                      <m:e>
                        <m:r>
                          <a:rPr lang="en-US" b="0" i="1" smtClean="0">
                            <a:latin typeface="Cambria Math"/>
                          </a:rPr>
                          <m:t>𝑥</m:t>
                        </m:r>
                      </m:e>
                    </m:d>
                    <m:r>
                      <a:rPr lang="en-US" b="0" i="1" smtClean="0">
                        <a:latin typeface="Cambria Math"/>
                      </a:rPr>
                      <m:t>=</m:t>
                    </m:r>
                    <m:f>
                      <m:fPr>
                        <m:ctrlPr>
                          <a:rPr lang="en-US" b="0" i="1" smtClean="0">
                            <a:latin typeface="Cambria Math"/>
                          </a:rPr>
                        </m:ctrlPr>
                      </m:fPr>
                      <m:num>
                        <m:sSup>
                          <m:sSupPr>
                            <m:ctrlPr>
                              <a:rPr lang="en-US" b="0" i="1" smtClean="0">
                                <a:latin typeface="Cambria Math"/>
                              </a:rPr>
                            </m:ctrlPr>
                          </m:sSupPr>
                          <m:e>
                            <m:r>
                              <a:rPr lang="en-US" b="0" i="1" smtClean="0">
                                <a:latin typeface="Cambria Math"/>
                              </a:rPr>
                              <m:t>𝑥</m:t>
                            </m:r>
                          </m:e>
                          <m:sup>
                            <m:r>
                              <a:rPr lang="en-US" b="0" i="1" smtClean="0">
                                <a:latin typeface="Cambria Math"/>
                              </a:rPr>
                              <m:t>2</m:t>
                            </m:r>
                          </m:sup>
                        </m:sSup>
                        <m:r>
                          <a:rPr lang="en-US" b="0" i="1" smtClean="0">
                            <a:latin typeface="Cambria Math"/>
                          </a:rPr>
                          <m:t>−9</m:t>
                        </m:r>
                        <m:r>
                          <a:rPr lang="en-US" b="0" i="1" smtClean="0">
                            <a:latin typeface="Cambria Math"/>
                          </a:rPr>
                          <m:t>𝑥</m:t>
                        </m:r>
                      </m:num>
                      <m:den>
                        <m:sSup>
                          <m:sSupPr>
                            <m:ctrlPr>
                              <a:rPr lang="en-US" b="0" i="1" smtClean="0">
                                <a:latin typeface="Cambria Math"/>
                              </a:rPr>
                            </m:ctrlPr>
                          </m:sSupPr>
                          <m:e>
                            <m:r>
                              <a:rPr lang="en-US" b="0" i="1" smtClean="0">
                                <a:latin typeface="Cambria Math"/>
                              </a:rPr>
                              <m:t>𝑥</m:t>
                            </m:r>
                          </m:e>
                          <m:sup>
                            <m:r>
                              <a:rPr lang="en-US" b="0" i="1" smtClean="0">
                                <a:latin typeface="Cambria Math"/>
                              </a:rPr>
                              <m:t>2</m:t>
                            </m:r>
                          </m:sup>
                        </m:sSup>
                        <m:r>
                          <a:rPr lang="en-US" b="0" i="1" smtClean="0">
                            <a:latin typeface="Cambria Math"/>
                          </a:rPr>
                          <m:t>+9</m:t>
                        </m:r>
                        <m:r>
                          <a:rPr lang="en-US" b="0" i="1" smtClean="0">
                            <a:latin typeface="Cambria Math"/>
                          </a:rPr>
                          <m:t>𝑥</m:t>
                        </m:r>
                        <m:r>
                          <a:rPr lang="en-US" b="0" i="1" smtClean="0">
                            <a:latin typeface="Cambria Math"/>
                          </a:rPr>
                          <m:t>+18</m:t>
                        </m:r>
                      </m:den>
                    </m:f>
                  </m:oMath>
                </a14:m>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1481" t="-943"/>
                </a:stretch>
              </a:blipFill>
            </p:spPr>
            <p:txBody>
              <a:bodyPr/>
              <a:lstStyle/>
              <a:p>
                <a:r>
                  <a:rPr lang="en-US">
                    <a:noFill/>
                  </a:rPr>
                  <a:t> </a:t>
                </a:r>
              </a:p>
            </p:txBody>
          </p:sp>
        </mc:Fallback>
      </mc:AlternateContent>
    </p:spTree>
    <p:extLst>
      <p:ext uri="{BB962C8B-B14F-4D97-AF65-F5344CB8AC3E}">
        <p14:creationId xmlns:p14="http://schemas.microsoft.com/office/powerpoint/2010/main" xmlns="" val="4094956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Asymptotes in graphs</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xmlns="" val="440046856"/>
              </p:ext>
            </p:extLst>
          </p:nvPr>
        </p:nvGraphicFramePr>
        <p:xfrm>
          <a:off x="1174750" y="1600200"/>
          <a:ext cx="6794500" cy="4525963"/>
        </p:xfrm>
        <a:graphic>
          <a:graphicData uri="http://schemas.openxmlformats.org/presentationml/2006/ole">
            <p:oleObj spid="_x0000_s1035" name="Graph System" r:id="rId3" imgW="10152000" imgH="6779880" progId="">
              <p:embed/>
            </p:oleObj>
          </a:graphicData>
        </a:graphic>
      </p:graphicFrame>
    </p:spTree>
    <p:extLst>
      <p:ext uri="{BB962C8B-B14F-4D97-AF65-F5344CB8AC3E}">
        <p14:creationId xmlns:p14="http://schemas.microsoft.com/office/powerpoint/2010/main" xmlns="" val="3459781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TotalTime>
  <Words>584</Words>
  <Application>Microsoft Office PowerPoint</Application>
  <PresentationFormat>On-screen Show (4:3)</PresentationFormat>
  <Paragraphs>80</Paragraphs>
  <Slides>31</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4" baseType="lpstr">
      <vt:lpstr>Office Theme</vt:lpstr>
      <vt:lpstr>Graph System</vt:lpstr>
      <vt:lpstr>Equation</vt:lpstr>
      <vt:lpstr>Intermediate Algebra</vt:lpstr>
      <vt:lpstr>Chapter  7</vt:lpstr>
      <vt:lpstr>Chapter7 - section1</vt:lpstr>
      <vt:lpstr>Direct variation</vt:lpstr>
      <vt:lpstr>Inverse variation</vt:lpstr>
      <vt:lpstr>Restricted domain and range</vt:lpstr>
      <vt:lpstr>Restricted domains - implied</vt:lpstr>
      <vt:lpstr>Examples</vt:lpstr>
      <vt:lpstr>Asymptotes in graphs</vt:lpstr>
      <vt:lpstr>Another example</vt:lpstr>
      <vt:lpstr>Chapter 7 – Section 2</vt:lpstr>
      <vt:lpstr>Rational – can divide </vt:lpstr>
      <vt:lpstr>Dividing by a monomial</vt:lpstr>
      <vt:lpstr>Dividing by a binomial</vt:lpstr>
      <vt:lpstr>Fractions</vt:lpstr>
      <vt:lpstr>Simplifying rational expression</vt:lpstr>
      <vt:lpstr>Chapter 7 – section 3</vt:lpstr>
      <vt:lpstr>Multiplying/dividing </vt:lpstr>
      <vt:lpstr>Examples: simplify</vt:lpstr>
      <vt:lpstr>Chapter 7 – Section 4</vt:lpstr>
      <vt:lpstr>Addition requires “like terms”</vt:lpstr>
      <vt:lpstr>Step 1:Find a common denominator</vt:lpstr>
      <vt:lpstr>Step 2:  change numerators – simplify completely</vt:lpstr>
      <vt:lpstr>Step 3: combine like terms in numerators</vt:lpstr>
      <vt:lpstr>Step 4: factor numerator IF possible to cancel IF possible</vt:lpstr>
      <vt:lpstr>More examples</vt:lpstr>
      <vt:lpstr>Chapter 7 – section 5</vt:lpstr>
      <vt:lpstr>Solving</vt:lpstr>
      <vt:lpstr>Examples:  solve</vt:lpstr>
      <vt:lpstr>Examples</vt:lpstr>
      <vt:lpstr>Slide 31</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Algebra</dc:title>
  <dc:creator>Donna</dc:creator>
  <cp:lastModifiedBy>VCC Classrom</cp:lastModifiedBy>
  <cp:revision>25</cp:revision>
  <dcterms:created xsi:type="dcterms:W3CDTF">2012-11-25T11:34:33Z</dcterms:created>
  <dcterms:modified xsi:type="dcterms:W3CDTF">2013-07-16T21:19:54Z</dcterms:modified>
</cp:coreProperties>
</file>